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30"/>
  </p:notesMasterIdLst>
  <p:sldIdLst>
    <p:sldId id="301" r:id="rId5"/>
    <p:sldId id="257" r:id="rId6"/>
    <p:sldId id="345" r:id="rId7"/>
    <p:sldId id="329" r:id="rId8"/>
    <p:sldId id="360" r:id="rId9"/>
    <p:sldId id="370" r:id="rId10"/>
    <p:sldId id="335" r:id="rId11"/>
    <p:sldId id="361" r:id="rId12"/>
    <p:sldId id="371" r:id="rId13"/>
    <p:sldId id="362" r:id="rId14"/>
    <p:sldId id="351" r:id="rId15"/>
    <p:sldId id="352" r:id="rId16"/>
    <p:sldId id="353" r:id="rId17"/>
    <p:sldId id="354" r:id="rId18"/>
    <p:sldId id="372" r:id="rId19"/>
    <p:sldId id="375" r:id="rId20"/>
    <p:sldId id="374" r:id="rId21"/>
    <p:sldId id="366" r:id="rId22"/>
    <p:sldId id="376" r:id="rId23"/>
    <p:sldId id="377" r:id="rId24"/>
    <p:sldId id="369" r:id="rId25"/>
    <p:sldId id="355" r:id="rId26"/>
    <p:sldId id="356" r:id="rId27"/>
    <p:sldId id="378" r:id="rId28"/>
    <p:sldId id="36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DD995-CF95-4199-8B6D-4B9E723DF960}" v="2" dt="2021-07-22T15:13:47.403"/>
    <p1510:client id="{EC60C170-0C05-461A-95A3-3633B32477EE}" v="50" dt="2021-07-22T15:11:46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EC60C170-0C05-461A-95A3-3633B32477EE}"/>
    <pc:docChg chg="modSld">
      <pc:chgData name="Jason Carman" userId="S::jason.carman@senecacollege.ca::1f74b0c8-6da4-4004-8dc4-296d09d1a81f" providerId="AD" clId="Web-{EC60C170-0C05-461A-95A3-3633B32477EE}" dt="2021-07-22T15:11:45.719" v="27" actId="20577"/>
      <pc:docMkLst>
        <pc:docMk/>
      </pc:docMkLst>
      <pc:sldChg chg="modSp">
        <pc:chgData name="Jason Carman" userId="S::jason.carman@senecacollege.ca::1f74b0c8-6da4-4004-8dc4-296d09d1a81f" providerId="AD" clId="Web-{EC60C170-0C05-461A-95A3-3633B32477EE}" dt="2021-07-22T14:55:48.602" v="5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EC60C170-0C05-461A-95A3-3633B32477EE}" dt="2021-07-22T14:55:48.602" v="5" actId="20577"/>
          <ac:spMkLst>
            <pc:docMk/>
            <pc:sldMk cId="1986477174" sldId="301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EC60C170-0C05-461A-95A3-3633B32477EE}" dt="2021-07-22T15:11:45.719" v="27" actId="20577"/>
        <pc:sldMkLst>
          <pc:docMk/>
          <pc:sldMk cId="1904981364" sldId="352"/>
        </pc:sldMkLst>
        <pc:spChg chg="mod">
          <ac:chgData name="Jason Carman" userId="S::jason.carman@senecacollege.ca::1f74b0c8-6da4-4004-8dc4-296d09d1a81f" providerId="AD" clId="Web-{EC60C170-0C05-461A-95A3-3633B32477EE}" dt="2021-07-22T15:11:45.719" v="27" actId="20577"/>
          <ac:spMkLst>
            <pc:docMk/>
            <pc:sldMk cId="1904981364" sldId="352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EC60C170-0C05-461A-95A3-3633B32477EE}" dt="2021-07-22T15:10:09.687" v="14" actId="20577"/>
        <pc:sldMkLst>
          <pc:docMk/>
          <pc:sldMk cId="3459293961" sldId="362"/>
        </pc:sldMkLst>
        <pc:spChg chg="mod">
          <ac:chgData name="Jason Carman" userId="S::jason.carman@senecacollege.ca::1f74b0c8-6da4-4004-8dc4-296d09d1a81f" providerId="AD" clId="Web-{EC60C170-0C05-461A-95A3-3633B32477EE}" dt="2021-07-22T15:10:09.687" v="14" actId="20577"/>
          <ac:spMkLst>
            <pc:docMk/>
            <pc:sldMk cId="3459293961" sldId="362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EC60C170-0C05-461A-95A3-3633B32477EE}" dt="2021-07-22T15:11:37.547" v="22" actId="20577"/>
        <pc:sldMkLst>
          <pc:docMk/>
          <pc:sldMk cId="4059258074" sldId="363"/>
        </pc:sldMkLst>
        <pc:spChg chg="mod">
          <ac:chgData name="Jason Carman" userId="S::jason.carman@senecacollege.ca::1f74b0c8-6da4-4004-8dc4-296d09d1a81f" providerId="AD" clId="Web-{EC60C170-0C05-461A-95A3-3633B32477EE}" dt="2021-07-22T15:11:37.547" v="22" actId="20577"/>
          <ac:spMkLst>
            <pc:docMk/>
            <pc:sldMk cId="4059258074" sldId="363"/>
            <ac:spMk id="3" creationId="{99DF4C7A-3854-7B4B-8D4F-4AD959A565DC}"/>
          </ac:spMkLst>
        </pc:spChg>
      </pc:sldChg>
    </pc:docChg>
  </pc:docChgLst>
  <pc:docChgLst>
    <pc:chgData name="Jason Carman" userId="S::jason.carman@senecacollege.ca::1f74b0c8-6da4-4004-8dc4-296d09d1a81f" providerId="AD" clId="Web-{F2ADD995-CF95-4199-8B6D-4B9E723DF960}"/>
    <pc:docChg chg="modSld">
      <pc:chgData name="Jason Carman" userId="S::jason.carman@senecacollege.ca::1f74b0c8-6da4-4004-8dc4-296d09d1a81f" providerId="AD" clId="Web-{F2ADD995-CF95-4199-8B6D-4B9E723DF960}" dt="2021-07-22T15:13:47.403" v="0" actId="20577"/>
      <pc:docMkLst>
        <pc:docMk/>
      </pc:docMkLst>
      <pc:sldChg chg="modSp">
        <pc:chgData name="Jason Carman" userId="S::jason.carman@senecacollege.ca::1f74b0c8-6da4-4004-8dc4-296d09d1a81f" providerId="AD" clId="Web-{F2ADD995-CF95-4199-8B6D-4B9E723DF960}" dt="2021-07-22T15:13:47.403" v="0" actId="20577"/>
        <pc:sldMkLst>
          <pc:docMk/>
          <pc:sldMk cId="2368654345" sldId="351"/>
        </pc:sldMkLst>
        <pc:spChg chg="mod">
          <ac:chgData name="Jason Carman" userId="S::jason.carman@senecacollege.ca::1f74b0c8-6da4-4004-8dc4-296d09d1a81f" providerId="AD" clId="Web-{F2ADD995-CF95-4199-8B6D-4B9E723DF960}" dt="2021-07-22T15:13:47.403" v="0" actId="20577"/>
          <ac:spMkLst>
            <pc:docMk/>
            <pc:sldMk cId="2368654345" sldId="351"/>
            <ac:spMk id="2" creationId="{1AF487AF-3253-5F42-B599-57667778EA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/index.php?title=Tutorial_8_-_Links_/_Process_Management#LINUX_PRACTICE_QUESTIONS" TargetMode="External"/><Relationship Id="rId2" Type="http://schemas.openxmlformats.org/officeDocument/2006/relationships/hyperlink" Target="https://wiki.cdot.senecacollege.ca/w/index.php?title=Tutorial_8_-_Links_/_Process_Management#INVESTIGATION_1:_LINKING_FIL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unners-silhouette-people-running-3348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Aiga_ticketpurchase_inv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mbox_octogon_stop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8_-_Links_/_Process_Management#INVESTIGATION_3:_ALIASES_.2F_COMMAND_HISTORY" TargetMode="External"/><Relationship Id="rId2" Type="http://schemas.openxmlformats.org/officeDocument/2006/relationships/hyperlink" Target="https://wiki.cdot.senecacollege.ca/wiki/Tutorial_8_-_Links_/_Process_Management#INVESTIGATION_2:_MANAGING_PROCES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iki/Tutorial_8_-_Links_/_Process_Management#LINUX_PRACTICE_QUES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784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>
                <a:ea typeface="+mj-lt"/>
                <a:cs typeface="+mj-lt"/>
              </a:rPr>
              <a:t>  OSL640:  INTRODUCTION TO OPEN SOURCE SYSTEMS </a:t>
            </a:r>
            <a:r>
              <a:rPr lang="en-US" sz="1200"/>
              <a:t> </a:t>
            </a:r>
            <a:br>
              <a:rPr lang="en-US"/>
            </a:br>
            <a:r>
              <a:rPr lang="en-US" sz="2200"/>
              <a:t>  </a:t>
            </a:r>
            <a:br>
              <a:rPr lang="en-US" sz="2200"/>
            </a:br>
            <a:r>
              <a:rPr lang="en-US" sz="2200"/>
              <a:t>   </a:t>
            </a:r>
            <a:r>
              <a:rPr lang="en-US" sz="2200">
                <a:solidFill>
                  <a:srgbClr val="0070C0"/>
                </a:solidFill>
              </a:rPr>
              <a:t>Week 8: lesson 1</a:t>
            </a:r>
            <a:br>
              <a:rPr lang="en-US" sz="2200">
                <a:solidFill>
                  <a:srgbClr val="0070C0"/>
                </a:solidFill>
              </a:rPr>
            </a:br>
            <a:br>
              <a:rPr lang="en-US" sz="2200"/>
            </a:br>
            <a:r>
              <a:rPr lang="en-US" sz="2200">
                <a:solidFill>
                  <a:srgbClr val="0070C0"/>
                </a:solidFill>
              </a:rPr>
              <a:t>   </a:t>
            </a:r>
            <a:r>
              <a:rPr lang="en-CA" sz="2200">
                <a:solidFill>
                  <a:srgbClr val="0070C0"/>
                </a:solidFill>
              </a:rPr>
              <a:t>Linking files</a:t>
            </a:r>
            <a:br>
              <a:rPr lang="en-CA"/>
            </a:br>
            <a:br>
              <a:rPr lang="en-US" sz="2400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/>
              <a:t>Photos and icons used in this slide show are licensed under </a:t>
            </a:r>
            <a:r>
              <a:rPr lang="en-CA">
                <a:hlinkClick r:id="rId2"/>
              </a:rPr>
              <a:t>CC BY-SA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Linking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Getting Practice</a:t>
            </a:r>
          </a:p>
          <a:p>
            <a:pPr marL="0" indent="0">
              <a:buNone/>
            </a:pPr>
            <a:r>
              <a:rPr lang="en-CA"/>
              <a:t>To get practice perform </a:t>
            </a:r>
            <a:r>
              <a:rPr lang="en-CA" b="1"/>
              <a:t>Week 8  Tutorial:</a:t>
            </a:r>
            <a:br>
              <a:rPr lang="en-CA" sz="1600" b="1"/>
            </a:br>
            <a:endParaRPr lang="en-CA" sz="1600" b="1"/>
          </a:p>
          <a:p>
            <a:pPr lvl="1"/>
            <a:r>
              <a:rPr lang="en-CA">
                <a:hlinkClick r:id="rId2"/>
              </a:rPr>
              <a:t>INVESTIGATION 1: LINKING FILES</a:t>
            </a:r>
            <a:br>
              <a:rPr lang="en-CA"/>
            </a:br>
            <a:endParaRPr lang="en-CA"/>
          </a:p>
          <a:p>
            <a:pPr lvl="1"/>
            <a:r>
              <a:rPr lang="en-CA">
                <a:hlinkClick r:id="rId3"/>
              </a:rPr>
              <a:t>LINUX PRACTICE QUESTIONS</a:t>
            </a:r>
            <a:r>
              <a:rPr lang="en-CA"/>
              <a:t>  (Questions </a:t>
            </a:r>
            <a:r>
              <a:rPr lang="en-CA" b="1"/>
              <a:t>1 – 2</a:t>
            </a:r>
            <a:r>
              <a:rPr lang="en-CA"/>
              <a:t>)</a:t>
            </a:r>
            <a:endParaRPr lang="en-CA" sz="1600"/>
          </a:p>
          <a:p>
            <a:pPr lvl="1"/>
            <a:endParaRPr lang="en-CA" sz="1400"/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/>
              <a:t>  </a:t>
            </a:r>
            <a:r>
              <a:rPr lang="en-US" sz="2700">
                <a:ea typeface="+mj-lt"/>
                <a:cs typeface="+mj-lt"/>
              </a:rPr>
              <a:t>OSL640:  INTRODUCTION TO OPEN SOURCE SYSTEMS</a:t>
            </a:r>
            <a:br>
              <a:rPr lang="en-US"/>
            </a:br>
            <a:r>
              <a:rPr lang="en-US" sz="1200"/>
              <a:t> </a:t>
            </a:r>
            <a:br>
              <a:rPr lang="en-US"/>
            </a:br>
            <a:r>
              <a:rPr lang="en-US" sz="2200"/>
              <a:t>  </a:t>
            </a:r>
            <a:br>
              <a:rPr lang="en-US" sz="2200"/>
            </a:br>
            <a:r>
              <a:rPr lang="en-US" sz="2200"/>
              <a:t>   </a:t>
            </a:r>
            <a:r>
              <a:rPr lang="en-US" sz="2200">
                <a:solidFill>
                  <a:srgbClr val="0070C0"/>
                </a:solidFill>
              </a:rPr>
              <a:t>Week 8: lesson 2</a:t>
            </a:r>
            <a:br>
              <a:rPr lang="en-US" sz="2200">
                <a:solidFill>
                  <a:srgbClr val="0070C0"/>
                </a:solidFill>
              </a:rPr>
            </a:br>
            <a:br>
              <a:rPr lang="en-US" sz="2200"/>
            </a:br>
            <a:r>
              <a:rPr lang="en-US" sz="2200">
                <a:solidFill>
                  <a:srgbClr val="0070C0"/>
                </a:solidFill>
              </a:rPr>
              <a:t>   </a:t>
            </a:r>
            <a:r>
              <a:rPr lang="en-CA" sz="2200">
                <a:solidFill>
                  <a:srgbClr val="0070C0"/>
                </a:solidFill>
              </a:rPr>
              <a:t>managing processes</a:t>
            </a:r>
            <a:br>
              <a:rPr lang="en-CA" sz="2200">
                <a:solidFill>
                  <a:srgbClr val="0070C0"/>
                </a:solidFill>
              </a:rPr>
            </a:br>
            <a:r>
              <a:rPr lang="en-CA" sz="2200">
                <a:solidFill>
                  <a:srgbClr val="0070C0"/>
                </a:solidFill>
              </a:rPr>
              <a:t>   aliases and command history</a:t>
            </a:r>
            <a:br>
              <a:rPr lang="en-CA"/>
            </a:br>
            <a:br>
              <a:rPr lang="en-US" sz="2400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/>
              <a:t>Photos and icons used in this slide show are licensed under </a:t>
            </a:r>
            <a:r>
              <a:rPr lang="en-CA">
                <a:hlinkClick r:id="rId2"/>
              </a:rPr>
              <a:t>CC BY-SA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5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Processes</a:t>
            </a:r>
          </a:p>
          <a:p>
            <a:pPr lvl="1"/>
            <a:r>
              <a:rPr lang="en-US"/>
              <a:t>Process Definition / Foreground vs Background Processes</a:t>
            </a:r>
          </a:p>
          <a:p>
            <a:pPr lvl="1"/>
            <a:r>
              <a:rPr lang="en-US"/>
              <a:t>Running Processes in the Background</a:t>
            </a:r>
          </a:p>
          <a:p>
            <a:pPr lvl="1"/>
            <a:r>
              <a:rPr lang="en-US"/>
              <a:t>Managing Processes</a:t>
            </a:r>
          </a:p>
          <a:p>
            <a:pPr lvl="1"/>
            <a:r>
              <a:rPr lang="en-US"/>
              <a:t>Demonstration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b="1"/>
              <a:t>Aliases &amp; Command History</a:t>
            </a:r>
          </a:p>
          <a:p>
            <a:pPr lvl="1"/>
            <a:r>
              <a:rPr lang="en-US"/>
              <a:t>Purpose / Usage / Demonstration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b="1"/>
              <a:t>Perform Week 8  Tutorial</a:t>
            </a:r>
          </a:p>
          <a:p>
            <a:pPr lvl="1"/>
            <a:r>
              <a:rPr lang="en-US"/>
              <a:t>Investigations 2 and 3</a:t>
            </a:r>
          </a:p>
          <a:p>
            <a:pPr lvl="1"/>
            <a:r>
              <a:rPr lang="en-US"/>
              <a:t>Review Questions (Questions 3 – 8)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202287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600" b="1"/>
              <a:t>Processes Definition</a:t>
            </a:r>
            <a:br>
              <a:rPr lang="en-CA" sz="2600" b="1"/>
            </a:br>
            <a:endParaRPr lang="en-CA" sz="2600" b="1"/>
          </a:p>
          <a:p>
            <a:pPr marL="0" indent="0">
              <a:buNone/>
            </a:pPr>
            <a:r>
              <a:rPr lang="en-CA" sz="2500"/>
              <a:t>All programs (tasks) that are </a:t>
            </a:r>
            <a:r>
              <a:rPr lang="en-CA" sz="2500" b="1"/>
              <a:t>running</a:t>
            </a:r>
            <a:r>
              <a:rPr lang="en-CA" sz="2500"/>
              <a:t> on a Unix/Linux computer system are referred to as </a:t>
            </a:r>
            <a:r>
              <a:rPr lang="en-CA" sz="2500" b="1"/>
              <a:t>processes</a:t>
            </a:r>
            <a:r>
              <a:rPr lang="en-CA" sz="2500"/>
              <a:t>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sz="2500" b="1"/>
              <a:t>Characteristics of Processes:</a:t>
            </a:r>
            <a:br>
              <a:rPr lang="en-CA"/>
            </a:br>
            <a:endParaRPr lang="en-CA"/>
          </a:p>
          <a:p>
            <a:r>
              <a:rPr lang="en-CA" sz="2200"/>
              <a:t>Each process has an </a:t>
            </a:r>
            <a:r>
              <a:rPr lang="en-CA" sz="2200" b="1"/>
              <a:t>owner</a:t>
            </a:r>
            <a:br>
              <a:rPr lang="en-CA" sz="2200" b="1"/>
            </a:br>
            <a:endParaRPr lang="en-CA" sz="2200" b="1"/>
          </a:p>
          <a:p>
            <a:r>
              <a:rPr lang="en-CA" sz="2200"/>
              <a:t>Each process has a unique ID (</a:t>
            </a:r>
            <a:r>
              <a:rPr lang="en-CA" sz="2200" b="1"/>
              <a:t>PID</a:t>
            </a:r>
            <a:r>
              <a:rPr lang="en-CA" sz="2200"/>
              <a:t>) </a:t>
            </a:r>
            <a:br>
              <a:rPr lang="en-CA" sz="2200"/>
            </a:br>
            <a:endParaRPr lang="en-CA" sz="2200"/>
          </a:p>
          <a:p>
            <a:r>
              <a:rPr lang="en-CA" sz="2200"/>
              <a:t>Processes keep their </a:t>
            </a:r>
            <a:r>
              <a:rPr lang="en-CA" sz="2200" b="1"/>
              <a:t>PID</a:t>
            </a:r>
            <a:r>
              <a:rPr lang="en-CA" sz="2200"/>
              <a:t> for their entire life.</a:t>
            </a:r>
            <a:br>
              <a:rPr lang="en-CA" sz="2200"/>
            </a:br>
            <a:endParaRPr lang="en-CA" sz="2200"/>
          </a:p>
          <a:p>
            <a:r>
              <a:rPr lang="en-CA" sz="2200"/>
              <a:t>Usually a parent </a:t>
            </a:r>
            <a:r>
              <a:rPr lang="en-CA" sz="2200" b="1"/>
              <a:t>sleeps</a:t>
            </a:r>
            <a:r>
              <a:rPr lang="en-CA" sz="2200"/>
              <a:t> (i.e. </a:t>
            </a:r>
            <a:r>
              <a:rPr lang="en-CA" sz="2200" b="1"/>
              <a:t>suspended</a:t>
            </a:r>
            <a:r>
              <a:rPr lang="en-CA" sz="2200"/>
              <a:t>) when a </a:t>
            </a:r>
            <a:r>
              <a:rPr lang="en-CA" sz="2200" b="1"/>
              <a:t>child is running</a:t>
            </a:r>
            <a:br>
              <a:rPr lang="en-CA" sz="2200"/>
            </a:br>
            <a:r>
              <a:rPr lang="en-CA" sz="2200"/>
              <a:t>(the exception is when the child process is running in the background)</a:t>
            </a:r>
          </a:p>
          <a:p>
            <a:endParaRPr lang="en-CA" sz="2200"/>
          </a:p>
          <a:p>
            <a:r>
              <a:rPr lang="en-CA" sz="2200"/>
              <a:t>UNIX / Linux processes are </a:t>
            </a:r>
            <a:r>
              <a:rPr lang="en-CA" sz="2200" b="1"/>
              <a:t>hierarchical</a:t>
            </a:r>
            <a:r>
              <a:rPr lang="en-CA" sz="2200"/>
              <a:t>. The process structure can have</a:t>
            </a:r>
            <a:br>
              <a:rPr lang="en-CA" sz="2200"/>
            </a:br>
            <a:r>
              <a:rPr lang="en-CA" sz="2200" b="1"/>
              <a:t>children</a:t>
            </a:r>
            <a:r>
              <a:rPr lang="en-CA" sz="2200"/>
              <a:t> </a:t>
            </a:r>
            <a:r>
              <a:rPr lang="en-CA" sz="2200" b="1"/>
              <a:t>processes</a:t>
            </a:r>
            <a:r>
              <a:rPr lang="en-CA" sz="2200"/>
              <a:t>, </a:t>
            </a:r>
            <a:r>
              <a:rPr lang="en-CA" sz="2200" b="1"/>
              <a:t>great grandchild processes</a:t>
            </a:r>
            <a:r>
              <a:rPr lang="en-CA" sz="2200"/>
              <a:t>, etc.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D5F58-092D-9344-A6B2-045C1A6E0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8029575" y="729804"/>
            <a:ext cx="3505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266289" cy="4755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200" b="1"/>
              <a:t>Viewing Process Information</a:t>
            </a:r>
            <a:br>
              <a:rPr lang="en-CA"/>
            </a:br>
            <a:r>
              <a:rPr lang="en-CA" sz="1600"/>
              <a:t>You can issue Linux commands to provide information regarding running processes.</a:t>
            </a:r>
            <a:br>
              <a:rPr lang="en-CA" sz="1600"/>
            </a:br>
            <a:r>
              <a:rPr lang="en-CA" sz="1600">
                <a:solidFill>
                  <a:schemeClr val="dk1"/>
                </a:solidFill>
              </a:rPr>
              <a:t>The </a:t>
            </a:r>
            <a:r>
              <a:rPr lang="en-CA" sz="1600" b="1" err="1">
                <a:solidFill>
                  <a:schemeClr val="dk1"/>
                </a:solidFill>
              </a:rPr>
              <a:t>ps</a:t>
            </a:r>
            <a:r>
              <a:rPr lang="en-CA" sz="1600">
                <a:solidFill>
                  <a:schemeClr val="dk1"/>
                </a:solidFill>
              </a:rPr>
              <a:t> (</a:t>
            </a:r>
            <a:r>
              <a:rPr lang="en-CA" sz="1600" i="1">
                <a:solidFill>
                  <a:schemeClr val="dk1"/>
                </a:solidFill>
              </a:rPr>
              <a:t>process status</a:t>
            </a:r>
            <a:r>
              <a:rPr lang="en-CA" sz="1600">
                <a:solidFill>
                  <a:schemeClr val="dk1"/>
                </a:solidFill>
              </a:rPr>
              <a:t>) command displays a </a:t>
            </a:r>
            <a:r>
              <a:rPr lang="en-CA" sz="1600" b="1">
                <a:solidFill>
                  <a:schemeClr val="dk1"/>
                </a:solidFill>
              </a:rPr>
              <a:t>snapshot</a:t>
            </a:r>
            <a:r>
              <a:rPr lang="en-CA" sz="1600">
                <a:solidFill>
                  <a:schemeClr val="dk1"/>
                </a:solidFill>
              </a:rPr>
              <a:t> of process information. </a:t>
            </a: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r>
              <a:rPr lang="en-CA" sz="1600">
                <a:solidFill>
                  <a:schemeClr val="dk1"/>
                </a:solidFill>
              </a:rPr>
              <a:t>The </a:t>
            </a:r>
            <a:r>
              <a:rPr lang="en-CA" sz="1600" b="1">
                <a:solidFill>
                  <a:schemeClr val="dk1"/>
                </a:solidFill>
              </a:rPr>
              <a:t>top</a:t>
            </a:r>
            <a:r>
              <a:rPr lang="en-CA" sz="1600">
                <a:solidFill>
                  <a:schemeClr val="dk1"/>
                </a:solidFill>
              </a:rPr>
              <a:t> command provides </a:t>
            </a:r>
            <a:r>
              <a:rPr lang="en-CA" sz="1600" b="1">
                <a:solidFill>
                  <a:schemeClr val="dk1"/>
                </a:solidFill>
              </a:rPr>
              <a:t>real-time </a:t>
            </a:r>
            <a:r>
              <a:rPr lang="en-CA" sz="1600">
                <a:solidFill>
                  <a:schemeClr val="dk1"/>
                </a:solidFill>
              </a:rPr>
              <a:t>status of </a:t>
            </a:r>
            <a:r>
              <a:rPr lang="en-CA" sz="1600" u="sng">
                <a:solidFill>
                  <a:schemeClr val="dk1"/>
                </a:solidFill>
              </a:rPr>
              <a:t>all</a:t>
            </a:r>
            <a:r>
              <a:rPr lang="en-CA" sz="1600">
                <a:solidFill>
                  <a:schemeClr val="dk1"/>
                </a:solidFill>
              </a:rPr>
              <a:t> running processes (press </a:t>
            </a:r>
            <a:r>
              <a:rPr lang="en-CA" sz="1600" b="1">
                <a:solidFill>
                  <a:schemeClr val="dk1"/>
                </a:solidFill>
              </a:rPr>
              <a:t>ctrl-c</a:t>
            </a:r>
            <a:r>
              <a:rPr lang="en-CA" sz="1600">
                <a:solidFill>
                  <a:schemeClr val="dk1"/>
                </a:solidFill>
              </a:rPr>
              <a:t> to exit top command)</a:t>
            </a: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br>
              <a:rPr lang="en-CA" sz="1600">
                <a:solidFill>
                  <a:schemeClr val="dk1"/>
                </a:solidFill>
              </a:rPr>
            </a:br>
            <a:endParaRPr lang="en-US" sz="1600"/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A0990C-2CFA-0443-8DE4-54D49B3FE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31704"/>
              </p:ext>
            </p:extLst>
          </p:nvPr>
        </p:nvGraphicFramePr>
        <p:xfrm>
          <a:off x="1608793" y="3688527"/>
          <a:ext cx="9288845" cy="2631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9001">
                  <a:extLst>
                    <a:ext uri="{9D8B030D-6E8A-4147-A177-3AD203B41FA5}">
                      <a16:colId xmlns:a16="http://schemas.microsoft.com/office/drawing/2014/main" val="3433539498"/>
                    </a:ext>
                  </a:extLst>
                </a:gridCol>
                <a:gridCol w="6319844">
                  <a:extLst>
                    <a:ext uri="{9D8B030D-6E8A-4147-A177-3AD203B41FA5}">
                      <a16:colId xmlns:a16="http://schemas.microsoft.com/office/drawing/2014/main" val="3351423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 Command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6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ps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listing of processes in current user’s terminal,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example: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PID, process names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92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ps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-l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listing in current user’s terminal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example: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PID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parent PID (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PPID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etc.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98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</a:t>
                      </a:r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</a:t>
                      </a:r>
                      <a:r>
                        <a:rPr lang="en-US" sz="1400" b="1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ef</a:t>
                      </a:r>
                      <a:endParaRPr lang="en-US" sz="1400" b="1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Detailed listing ALL processes running on entire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1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</a:t>
                      </a:r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Detailed listing of processes for </a:t>
                      </a:r>
                      <a:r>
                        <a:rPr lang="en-US" sz="1400" b="1"/>
                        <a:t>ALL users </a:t>
                      </a:r>
                      <a:r>
                        <a:rPr lang="en-US" sz="1400"/>
                        <a:t>and background running services </a:t>
                      </a:r>
                      <a:br>
                        <a:rPr lang="en-US" sz="1400"/>
                      </a:br>
                      <a:r>
                        <a:rPr lang="en-US" sz="1400"/>
                        <a:t>(i.e. </a:t>
                      </a:r>
                      <a:r>
                        <a:rPr lang="en-US" sz="1400" b="1"/>
                        <a:t>DAEMONS – background running services</a:t>
                      </a:r>
                      <a:r>
                        <a:rPr lang="en-US" sz="140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3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</a:t>
                      </a:r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–U username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Basic listing of processes running for a particular </a:t>
                      </a:r>
                      <a:r>
                        <a:rPr lang="en-US" sz="1400" b="1"/>
                        <a:t>user</a:t>
                      </a:r>
                      <a:r>
                        <a:rPr lang="en-US" sz="1400" b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6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6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/>
              <a:t>Your instructor will now demonstrate how </a:t>
            </a:r>
            <a:br>
              <a:rPr lang="en-CA"/>
            </a:br>
            <a:r>
              <a:rPr lang="en-CA"/>
              <a:t>to</a:t>
            </a:r>
            <a:r>
              <a:rPr lang="en-CA" b="1"/>
              <a:t> view </a:t>
            </a:r>
            <a:r>
              <a:rPr lang="en-CA"/>
              <a:t>processes.</a:t>
            </a: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FF1EA4-638D-2E42-96CA-18AA908D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60775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600" b="1"/>
              <a:t>Foreground vs. Background Processes</a:t>
            </a:r>
            <a:br>
              <a:rPr lang="en-CA" sz="2600" b="1"/>
            </a:br>
            <a:endParaRPr lang="en-CA" sz="2600" b="1"/>
          </a:p>
          <a:p>
            <a:pPr marL="0" indent="0">
              <a:buNone/>
            </a:pPr>
            <a:r>
              <a:rPr lang="en-CA"/>
              <a:t>Processes in UNIX can run in the </a:t>
            </a:r>
            <a:r>
              <a:rPr lang="en-CA" b="1"/>
              <a:t>foreground</a:t>
            </a:r>
            <a:r>
              <a:rPr lang="en-CA"/>
              <a:t> or </a:t>
            </a:r>
            <a:r>
              <a:rPr lang="en-CA" b="1"/>
              <a:t>background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/>
              <a:t>Commands issued from the shell normally run in the </a:t>
            </a:r>
            <a:r>
              <a:rPr lang="en-CA" b="1"/>
              <a:t>foreground</a:t>
            </a:r>
            <a:r>
              <a:rPr lang="en-CA"/>
              <a:t>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Programs / Commands can be run in the </a:t>
            </a:r>
            <a:r>
              <a:rPr lang="en-CA" b="1"/>
              <a:t>background</a:t>
            </a:r>
            <a:r>
              <a:rPr lang="en-CA"/>
              <a:t> by placing an </a:t>
            </a:r>
            <a:r>
              <a:rPr lang="en-CA" b="1"/>
              <a:t>ampersand</a:t>
            </a:r>
            <a:r>
              <a:rPr lang="en-CA"/>
              <a:t> </a:t>
            </a:r>
            <a:r>
              <a:rPr lang="en-CA" b="1"/>
              <a:t>&amp;</a:t>
            </a:r>
            <a:r>
              <a:rPr lang="en-CA"/>
              <a:t> after the command.</a:t>
            </a:r>
            <a:br>
              <a:rPr lang="en-CA"/>
            </a:br>
            <a:br>
              <a:rPr lang="en-CA"/>
            </a:br>
            <a:r>
              <a:rPr lang="en-CA" i="1"/>
              <a:t>For example:  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 &amp;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/>
            </a:br>
            <a:endParaRPr lang="en-CA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C20798C-2B06-CF4A-B5CE-CD246580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48222" y="1180127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876821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200" b="1"/>
              <a:t>Managing Foreground Processes</a:t>
            </a:r>
          </a:p>
          <a:p>
            <a:pPr marL="0" indent="0">
              <a:buNone/>
            </a:pPr>
            <a:r>
              <a:rPr lang="en-CA"/>
              <a:t>Users can </a:t>
            </a:r>
            <a:r>
              <a:rPr lang="en-CA" b="1"/>
              <a:t>manage processes </a:t>
            </a:r>
            <a:r>
              <a:rPr lang="en-CA"/>
              <a:t>to become more </a:t>
            </a:r>
            <a:r>
              <a:rPr lang="en-CA" b="1"/>
              <a:t>productive</a:t>
            </a:r>
            <a:r>
              <a:rPr lang="en-CA"/>
              <a:t> </a:t>
            </a:r>
            <a:br>
              <a:rPr lang="en-CA"/>
            </a:br>
            <a:r>
              <a:rPr lang="en-CA"/>
              <a:t>while working in the Unix / Linux Command-line environment.</a:t>
            </a:r>
          </a:p>
          <a:p>
            <a:pPr marL="0" indent="0">
              <a:buNone/>
            </a:pPr>
            <a:r>
              <a:rPr lang="en-CA"/>
              <a:t>Below are keyboard shortcuts to manage </a:t>
            </a:r>
            <a:r>
              <a:rPr lang="en-CA" b="1"/>
              <a:t>foreground</a:t>
            </a:r>
            <a:r>
              <a:rPr lang="en-CA"/>
              <a:t> processes.</a:t>
            </a: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A0990C-2CFA-0443-8DE4-54D49B3FE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27793"/>
              </p:ext>
            </p:extLst>
          </p:nvPr>
        </p:nvGraphicFramePr>
        <p:xfrm>
          <a:off x="1608667" y="3890581"/>
          <a:ext cx="8128000" cy="156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8933">
                  <a:extLst>
                    <a:ext uri="{9D8B030D-6E8A-4147-A177-3AD203B41FA5}">
                      <a16:colId xmlns:a16="http://schemas.microsoft.com/office/drawing/2014/main" val="3433539498"/>
                    </a:ext>
                  </a:extLst>
                </a:gridCol>
                <a:gridCol w="6079067">
                  <a:extLst>
                    <a:ext uri="{9D8B030D-6E8A-4147-A177-3AD203B41FA5}">
                      <a16:colId xmlns:a16="http://schemas.microsoft.com/office/drawing/2014/main" val="3351423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 Command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6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ctrl-c</a:t>
                      </a:r>
                      <a:endParaRPr lang="en-US" sz="16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Terminates</a:t>
                      </a:r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 process running in the </a:t>
                      </a:r>
                      <a:r>
                        <a:rPr lang="en-CA" sz="16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foreground</a:t>
                      </a:r>
                      <a:endParaRPr 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40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ctrl-z</a:t>
                      </a:r>
                      <a:endParaRPr lang="en-US" sz="16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Sends a process running in the foreground into the </a:t>
                      </a:r>
                      <a:r>
                        <a:rPr lang="en-CA" sz="16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background</a:t>
                      </a:r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Process is stopped (suspended) in background and requires </a:t>
                      </a:r>
                      <a:r>
                        <a:rPr lang="en-CA" sz="1600" b="1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</a:t>
                      </a:r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 to run in background.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9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215489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/>
              <a:t>Managing Background Processes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/>
              <a:t>Below are common Linux commands / </a:t>
            </a:r>
            <a:r>
              <a:rPr lang="en-CA" b="1"/>
              <a:t>keyboard shortcuts </a:t>
            </a:r>
            <a:br>
              <a:rPr lang="en-CA" b="1"/>
            </a:br>
            <a:r>
              <a:rPr lang="en-CA"/>
              <a:t>to manage </a:t>
            </a:r>
            <a:r>
              <a:rPr lang="en-CA" b="1"/>
              <a:t>background</a:t>
            </a:r>
            <a:r>
              <a:rPr lang="en-CA"/>
              <a:t> processes.</a:t>
            </a: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A0990C-2CFA-0443-8DE4-54D49B3FE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02410"/>
              </p:ext>
            </p:extLst>
          </p:nvPr>
        </p:nvGraphicFramePr>
        <p:xfrm>
          <a:off x="1587044" y="3274721"/>
          <a:ext cx="7984808" cy="2778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1208">
                  <a:extLst>
                    <a:ext uri="{9D8B030D-6E8A-4147-A177-3AD203B41FA5}">
                      <a16:colId xmlns:a16="http://schemas.microsoft.com/office/drawing/2014/main" val="343353949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351423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 Command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6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fg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(foreground) command moves a </a:t>
                      </a:r>
                      <a:r>
                        <a:rPr lang="en-CA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background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job into the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foreground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 </a:t>
                      </a:r>
                      <a:r>
                        <a:rPr lang="en-CA" sz="14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 issued without arguments will place the most recent process in the background to the foreground. 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Example: </a:t>
                      </a:r>
                      <a:r>
                        <a:rPr lang="en-CA" sz="1400" b="1" i="0" kern="1200" err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fg</a:t>
                      </a:r>
                      <a:r>
                        <a:rPr lang="en-CA" sz="1400" b="1" i="0" kern="120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%job-number</a:t>
                      </a:r>
                      <a:endParaRPr lang="en-US" sz="140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92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bg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utility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resumes suspended jobs 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the current environment. The </a:t>
                      </a:r>
                      <a:r>
                        <a:rPr lang="en-CA" sz="14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 issued without arguments will run the most recent process that was placed into the background.</a:t>
                      </a:r>
                      <a:br>
                        <a:rPr lang="en-CA" sz="1400"/>
                      </a:br>
                      <a:r>
                        <a:rPr lang="en-CA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Example: </a:t>
                      </a:r>
                      <a:r>
                        <a:rPr lang="en-CA" sz="1400" b="1" i="0" kern="1200" err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bg</a:t>
                      </a:r>
                      <a:r>
                        <a:rPr lang="en-CA" sz="1400" b="1" i="0" kern="120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%job-number</a:t>
                      </a:r>
                      <a:endParaRPr lang="en-US" sz="140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98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jobs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jobs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utility displays the status of jobs that were started 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current shell environment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40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2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8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/>
              <a:t>Your instructor will now demonstrate how </a:t>
            </a:r>
            <a:br>
              <a:rPr lang="en-CA"/>
            </a:br>
            <a:r>
              <a:rPr lang="en-CA"/>
              <a:t>to</a:t>
            </a:r>
            <a:r>
              <a:rPr lang="en-CA" b="1"/>
              <a:t> manage foreground </a:t>
            </a:r>
            <a:r>
              <a:rPr lang="en-CA"/>
              <a:t>and</a:t>
            </a:r>
            <a:r>
              <a:rPr lang="en-CA" b="1"/>
              <a:t> background </a:t>
            </a:r>
            <a:r>
              <a:rPr lang="en-CA"/>
              <a:t>processes.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FF1EA4-638D-2E42-96CA-18AA908D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4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Linking Files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1"/>
            <a:r>
              <a:rPr lang="en-US" dirty="0"/>
              <a:t>Hard Links / Demonstration</a:t>
            </a:r>
          </a:p>
          <a:p>
            <a:pPr lvl="1"/>
            <a:r>
              <a:rPr lang="en-US" dirty="0"/>
              <a:t>Symbolic Links / Demonstration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8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1 – 2)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607753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600" b="1"/>
              <a:t>Terminating Processes</a:t>
            </a:r>
            <a:br>
              <a:rPr lang="en-CA" sz="2600" b="1"/>
            </a:br>
            <a:endParaRPr lang="en-CA" sz="2600" b="1"/>
          </a:p>
          <a:p>
            <a:pPr marL="0" indent="0">
              <a:buNone/>
            </a:pPr>
            <a:r>
              <a:rPr lang="en-CA"/>
              <a:t>You can use the </a:t>
            </a:r>
            <a:r>
              <a:rPr lang="en-CA" b="1"/>
              <a:t>kill</a:t>
            </a:r>
            <a:r>
              <a:rPr lang="en-CA"/>
              <a:t> command to terminate processes.</a:t>
            </a:r>
            <a:br>
              <a:rPr lang="en-CA"/>
            </a:br>
            <a:r>
              <a:rPr lang="en-CA"/>
              <a:t>You need to be the </a:t>
            </a:r>
            <a:r>
              <a:rPr lang="en-CA" b="1"/>
              <a:t>owner</a:t>
            </a:r>
            <a:r>
              <a:rPr lang="en-CA"/>
              <a:t> of the process to perform this operation.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>
                <a:solidFill>
                  <a:schemeClr val="dk1"/>
                </a:solidFill>
              </a:rPr>
              <a:t>The </a:t>
            </a:r>
            <a:r>
              <a:rPr lang="en-CA" b="1">
                <a:solidFill>
                  <a:schemeClr val="dk1"/>
                </a:solidFill>
              </a:rPr>
              <a:t>kill</a:t>
            </a:r>
            <a:r>
              <a:rPr lang="en-CA">
                <a:solidFill>
                  <a:schemeClr val="dk1"/>
                </a:solidFill>
              </a:rPr>
              <a:t> command sends the specified signal to the specified processes or process groups. If no signal is specified, the </a:t>
            </a:r>
            <a:r>
              <a:rPr lang="en-CA" b="1">
                <a:solidFill>
                  <a:schemeClr val="dk1"/>
                </a:solidFill>
              </a:rPr>
              <a:t>SIGTERM</a:t>
            </a:r>
            <a:r>
              <a:rPr lang="en-CA">
                <a:solidFill>
                  <a:schemeClr val="dk1"/>
                </a:solidFill>
              </a:rPr>
              <a:t> signal </a:t>
            </a:r>
            <a:r>
              <a:rPr lang="en-CA" b="1">
                <a:solidFill>
                  <a:schemeClr val="dk1"/>
                </a:solidFill>
              </a:rPr>
              <a:t>(#15</a:t>
            </a:r>
            <a:r>
              <a:rPr lang="en-CA">
                <a:solidFill>
                  <a:schemeClr val="dk1"/>
                </a:solidFill>
              </a:rPr>
              <a:t>)  is sent. </a:t>
            </a:r>
            <a:br>
              <a:rPr lang="en-CA">
                <a:solidFill>
                  <a:schemeClr val="dk1"/>
                </a:solidFill>
              </a:rPr>
            </a:br>
            <a:r>
              <a:rPr lang="en-CA">
                <a:solidFill>
                  <a:schemeClr val="dk1"/>
                </a:solidFill>
              </a:rPr>
              <a:t>The default action for this signal is to </a:t>
            </a:r>
            <a:r>
              <a:rPr lang="en-CA" b="1">
                <a:solidFill>
                  <a:schemeClr val="dk1"/>
                </a:solidFill>
              </a:rPr>
              <a:t>terminate</a:t>
            </a:r>
            <a:r>
              <a:rPr lang="en-CA">
                <a:solidFill>
                  <a:schemeClr val="dk1"/>
                </a:solidFill>
              </a:rPr>
              <a:t> the process.</a:t>
            </a:r>
            <a:br>
              <a:rPr lang="en-CA">
                <a:solidFill>
                  <a:schemeClr val="dk1"/>
                </a:solidFill>
              </a:rPr>
            </a:br>
            <a:endParaRPr lang="en-CA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CA">
                <a:solidFill>
                  <a:schemeClr val="dk1"/>
                </a:solidFill>
              </a:rPr>
              <a:t>If the TERM signal does NOT work,  you can issue the kill command with the </a:t>
            </a:r>
            <a:br>
              <a:rPr lang="en-CA">
                <a:solidFill>
                  <a:schemeClr val="dk1"/>
                </a:solidFill>
              </a:rPr>
            </a:br>
            <a:r>
              <a:rPr lang="en-CA" b="1">
                <a:solidFill>
                  <a:schemeClr val="dk1"/>
                </a:solidFill>
              </a:rPr>
              <a:t>option -9</a:t>
            </a:r>
            <a:r>
              <a:rPr lang="en-CA">
                <a:solidFill>
                  <a:schemeClr val="dk1"/>
                </a:solidFill>
              </a:rPr>
              <a:t> (i.e. </a:t>
            </a:r>
            <a:r>
              <a:rPr lang="en-CA" b="1">
                <a:solidFill>
                  <a:schemeClr val="dk1"/>
                </a:solidFill>
              </a:rPr>
              <a:t>SIGKILL, signal #9</a:t>
            </a:r>
            <a:r>
              <a:rPr lang="en-CA">
                <a:solidFill>
                  <a:schemeClr val="dk1"/>
                </a:solidFill>
              </a:rPr>
              <a:t>). </a:t>
            </a:r>
            <a:br>
              <a:rPr lang="en-CA">
                <a:solidFill>
                  <a:schemeClr val="dk1"/>
                </a:solidFill>
              </a:rPr>
            </a:br>
            <a:endParaRPr lang="en-CA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CA" i="1"/>
              <a:t>Examples:  </a:t>
            </a:r>
            <a:br>
              <a:rPr lang="en-CA" i="1"/>
            </a:br>
            <a:br>
              <a:rPr lang="en-CA" i="1"/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kill %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jobnumber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kill -9 %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jobnumber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kill PID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kill -9 PID</a:t>
            </a:r>
            <a:endParaRPr lang="en-CA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11F2362-E6E7-D949-A685-45F4CF0F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89533" y="1706813"/>
            <a:ext cx="1871133" cy="18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79402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/>
              <a:t>Your instructor will now demonstrate how to </a:t>
            </a:r>
            <a:r>
              <a:rPr lang="en-CA" b="1"/>
              <a:t>terminate </a:t>
            </a:r>
            <a:r>
              <a:rPr lang="en-CA"/>
              <a:t>processes.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FF1EA4-638D-2E42-96CA-18AA908D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aliases / Command History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709355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200" b="1"/>
              <a:t>Using Aliases</a:t>
            </a:r>
            <a:endParaRPr lang="en-CA" sz="2200"/>
          </a:p>
          <a:p>
            <a:pPr marL="0" indent="0">
              <a:buNone/>
            </a:pPr>
            <a:r>
              <a:rPr lang="en-CA"/>
              <a:t>Using the </a:t>
            </a:r>
            <a:r>
              <a:rPr lang="en-CA" b="1"/>
              <a:t>alias</a:t>
            </a:r>
            <a:r>
              <a:rPr lang="en-CA"/>
              <a:t> command assigns a </a:t>
            </a:r>
            <a:r>
              <a:rPr lang="en-CA" b="1"/>
              <a:t>nickname</a:t>
            </a:r>
            <a:r>
              <a:rPr lang="en-CA"/>
              <a:t> to an existing command </a:t>
            </a:r>
            <a:br>
              <a:rPr lang="en-CA"/>
            </a:br>
            <a:r>
              <a:rPr lang="en-CA"/>
              <a:t>or a series of commands. The </a:t>
            </a:r>
            <a:r>
              <a:rPr lang="en-CA" b="1"/>
              <a:t>unalias</a:t>
            </a:r>
            <a:r>
              <a:rPr lang="en-CA"/>
              <a:t> command is used to remove existent aliases.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i="1"/>
              <a:t>Examples:</a:t>
            </a:r>
            <a:endParaRPr lang="en-CA"/>
          </a:p>
          <a:p>
            <a:pPr marL="0" indent="0">
              <a:buNone/>
            </a:pP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</a:t>
            </a:r>
            <a:r>
              <a:rPr lang="en-CA"/>
              <a:t> (alias command without an argument will display all</a:t>
            </a:r>
            <a:br>
              <a:rPr lang="en-CA"/>
            </a:br>
            <a:r>
              <a:rPr lang="en-CA"/>
              <a:t>             the aliases currently set)</a:t>
            </a:r>
            <a:br>
              <a:rPr lang="en-CA"/>
            </a:br>
            <a:br>
              <a:rPr lang="en-CA"/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=ls</a:t>
            </a:r>
            <a:b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lal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='ls -al'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clearfile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='cat /dev/null &gt;'</a:t>
            </a:r>
            <a:endParaRPr lang="en-CA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unalias 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clearfile</a:t>
            </a:r>
            <a:r>
              <a:rPr lang="en-CA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/>
              <a:t>(removes alias </a:t>
            </a:r>
            <a:r>
              <a:rPr lang="en-CA" b="1" err="1"/>
              <a:t>clearfile</a:t>
            </a:r>
            <a:r>
              <a:rPr lang="en-CA"/>
              <a:t> from memory)</a:t>
            </a:r>
            <a:br>
              <a:rPr lang="en-CA"/>
            </a:br>
            <a:br>
              <a:rPr lang="en-CA"/>
            </a:b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aliases / Command History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1030015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/>
              <a:t>Command History:</a:t>
            </a:r>
            <a:endParaRPr lang="en-CA"/>
          </a:p>
          <a:p>
            <a:pPr marL="0" indent="0">
              <a:buNone/>
            </a:pPr>
            <a:r>
              <a:rPr lang="en-CA"/>
              <a:t>The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 ~/.</a:t>
            </a:r>
            <a:r>
              <a:rPr lang="en-CA" b="1" err="1">
                <a:latin typeface="Courier New" panose="02070309020205020404" pitchFamily="49" charset="0"/>
                <a:cs typeface="Courier New" panose="02070309020205020404" pitchFamily="49" charset="0"/>
              </a:rPr>
              <a:t>bash_history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/>
              <a:t>file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/>
              <a:t>stores recently executed command lines.</a:t>
            </a:r>
            <a:br>
              <a:rPr lang="en-CA"/>
            </a:br>
            <a:br>
              <a:rPr lang="en-CA"/>
            </a:br>
            <a:r>
              <a:rPr lang="en-CA"/>
              <a:t>There are several techniques using the 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~/.</a:t>
            </a:r>
            <a:r>
              <a:rPr lang="en-CA" b="1" err="1">
                <a:latin typeface="Courier New" panose="02070309020205020404" pitchFamily="49" charset="0"/>
                <a:cs typeface="Courier New" panose="02070309020205020404" pitchFamily="49" charset="0"/>
              </a:rPr>
              <a:t>bash_history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/>
              <a:t>file to run</a:t>
            </a:r>
            <a:br>
              <a:rPr lang="en-CA"/>
            </a:br>
            <a:r>
              <a:rPr lang="en-CA"/>
              <a:t>previously-issued commands..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i="1"/>
              <a:t>Examples:</a:t>
            </a:r>
          </a:p>
          <a:p>
            <a:pPr marL="0" indent="0">
              <a:buNone/>
            </a:pP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&lt;up&gt;</a:t>
            </a:r>
            <a:r>
              <a:rPr lang="en-CA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/>
              <a:t>or 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&lt;down&gt;</a:t>
            </a:r>
            <a:r>
              <a:rPr lang="en-CA" b="1">
                <a:solidFill>
                  <a:srgbClr val="0070C0"/>
                </a:solidFill>
              </a:rPr>
              <a:t>     </a:t>
            </a:r>
            <a:r>
              <a:rPr lang="en-CA"/>
              <a:t>move to </a:t>
            </a:r>
            <a:r>
              <a:rPr lang="en-CA" b="1"/>
              <a:t>previous</a:t>
            </a:r>
            <a:r>
              <a:rPr lang="en-CA"/>
              <a:t> or </a:t>
            </a:r>
            <a:r>
              <a:rPr lang="en-CA" b="1"/>
              <a:t>next</a:t>
            </a:r>
            <a:r>
              <a:rPr lang="en-CA"/>
              <a:t> command in Bash shell prompt</a:t>
            </a:r>
          </a:p>
          <a:p>
            <a:pPr marL="0" indent="0">
              <a:buNone/>
            </a:pP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 –l</a:t>
            </a:r>
            <a:r>
              <a:rPr lang="en-CA" b="1">
                <a:solidFill>
                  <a:srgbClr val="0070C0"/>
                </a:solidFill>
              </a:rPr>
              <a:t>                          </a:t>
            </a:r>
            <a:r>
              <a:rPr lang="en-CA"/>
              <a:t>display last </a:t>
            </a:r>
            <a:r>
              <a:rPr lang="en-CA" b="1"/>
              <a:t>16 </a:t>
            </a:r>
            <a:r>
              <a:rPr lang="en-CA"/>
              <a:t>commands</a:t>
            </a:r>
          </a:p>
          <a:p>
            <a:pPr marL="0" indent="0">
              <a:buNone/>
            </a:pP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history | more</a:t>
            </a:r>
            <a:r>
              <a:rPr lang="en-CA" b="1">
                <a:solidFill>
                  <a:srgbClr val="0070C0"/>
                </a:solidFill>
              </a:rPr>
              <a:t>      </a:t>
            </a:r>
            <a:r>
              <a:rPr lang="en-CA"/>
              <a:t>display all stored commands</a:t>
            </a:r>
          </a:p>
          <a:p>
            <a:pPr marL="0" indent="0">
              <a:buNone/>
            </a:pP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!#</a:t>
            </a:r>
            <a:r>
              <a:rPr lang="en-CA" b="1"/>
              <a:t>                                re-executes</a:t>
            </a:r>
            <a:r>
              <a:rPr lang="en-CA"/>
              <a:t> command by command number (obtained from </a:t>
            </a:r>
            <a:r>
              <a:rPr lang="en-CA" i="1"/>
              <a:t>history</a:t>
            </a:r>
            <a:r>
              <a:rPr lang="en-CA"/>
              <a:t> command)</a:t>
            </a:r>
            <a:endParaRPr lang="en-CA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CA" b="1">
                <a:solidFill>
                  <a:srgbClr val="0070C0"/>
                </a:solidFill>
              </a:rPr>
              <a:t>                           </a:t>
            </a:r>
            <a:r>
              <a:rPr lang="en-CA" b="1"/>
              <a:t>re-executes</a:t>
            </a:r>
            <a:r>
              <a:rPr lang="en-CA"/>
              <a:t> last command beginning with string ”</a:t>
            </a:r>
            <a:r>
              <a:rPr lang="en-CA" i="1" err="1"/>
              <a:t>abc</a:t>
            </a:r>
            <a:r>
              <a:rPr lang="en-CA"/>
              <a:t>”</a:t>
            </a:r>
            <a:br>
              <a:rPr lang="en-CA"/>
            </a:br>
            <a:br>
              <a:rPr lang="en-CA"/>
            </a:br>
            <a:endParaRPr lang="en-CA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/>
              <a:t>Your instructor will now demonstrate how to use </a:t>
            </a:r>
            <a:r>
              <a:rPr lang="en-CA" b="1"/>
              <a:t>aliases </a:t>
            </a:r>
            <a:r>
              <a:rPr lang="en-CA"/>
              <a:t>and </a:t>
            </a:r>
            <a:r>
              <a:rPr lang="en-CA" b="1"/>
              <a:t>command history</a:t>
            </a:r>
            <a:r>
              <a:rPr lang="en-CA"/>
              <a:t>.</a:t>
            </a: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FF1EA4-638D-2E42-96CA-18AA908D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46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Processes / aliases / Command History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perform </a:t>
            </a:r>
            <a:r>
              <a:rPr lang="en-CA" b="1" dirty="0"/>
              <a:t>Week 8  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2: MANAGING PROCESSES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3: ALIASES / COMMAND HISTORY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4"/>
              </a:rPr>
              <a:t>LINUX PRACTICE QUESTIONS</a:t>
            </a:r>
            <a:r>
              <a:rPr lang="en-CA" dirty="0"/>
              <a:t>  (Questions </a:t>
            </a:r>
            <a:r>
              <a:rPr lang="en-CA" b="1" dirty="0"/>
              <a:t>3 – 8</a:t>
            </a:r>
            <a:r>
              <a:rPr lang="en-CA" dirty="0"/>
              <a:t>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Linking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353755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400" b="1" err="1"/>
              <a:t>inode</a:t>
            </a:r>
            <a:r>
              <a:rPr lang="en-CA" sz="2400" b="1"/>
              <a:t> (index) Number of a File:</a:t>
            </a:r>
            <a:br>
              <a:rPr lang="en-CA" i="1"/>
            </a:br>
            <a:endParaRPr lang="en-CA" i="1"/>
          </a:p>
          <a:p>
            <a:pPr marL="0" indent="0">
              <a:buNone/>
            </a:pPr>
            <a:r>
              <a:rPr lang="en-CA"/>
              <a:t>The </a:t>
            </a:r>
            <a:r>
              <a:rPr lang="en-CA" b="1" err="1"/>
              <a:t>i</a:t>
            </a:r>
            <a:r>
              <a:rPr lang="en-CA" b="1"/>
              <a:t>-node number</a:t>
            </a:r>
            <a:r>
              <a:rPr lang="en-CA"/>
              <a:t> is like a ”</a:t>
            </a:r>
            <a:r>
              <a:rPr lang="en-CA" b="1"/>
              <a:t>finger-print”</a:t>
            </a:r>
            <a:r>
              <a:rPr lang="en-CA"/>
              <a:t> which is </a:t>
            </a:r>
            <a:r>
              <a:rPr lang="en-CA" b="1"/>
              <a:t>unique</a:t>
            </a:r>
            <a:r>
              <a:rPr lang="en-CA"/>
              <a:t> for each file on the Unix / Linux file system.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The </a:t>
            </a:r>
            <a:r>
              <a:rPr lang="en-CA" err="1"/>
              <a:t>i</a:t>
            </a:r>
            <a:r>
              <a:rPr lang="en-CA"/>
              <a:t>-node is an </a:t>
            </a:r>
            <a:r>
              <a:rPr lang="en-CA" b="1"/>
              <a:t>index </a:t>
            </a:r>
            <a:r>
              <a:rPr lang="en-CA"/>
              <a:t>(</a:t>
            </a:r>
            <a:r>
              <a:rPr lang="en-CA" b="1"/>
              <a:t>data structure</a:t>
            </a:r>
            <a:r>
              <a:rPr lang="en-CA"/>
              <a:t>) that provides information about the </a:t>
            </a:r>
            <a:br>
              <a:rPr lang="en-CA"/>
            </a:br>
            <a:r>
              <a:rPr lang="en-CA"/>
              <a:t>file such as if the file is a </a:t>
            </a:r>
            <a:r>
              <a:rPr lang="en-CA" b="1"/>
              <a:t>directory</a:t>
            </a:r>
            <a:r>
              <a:rPr lang="en-CA"/>
              <a:t> or </a:t>
            </a:r>
            <a:r>
              <a:rPr lang="en-CA" b="1"/>
              <a:t>regular file</a:t>
            </a:r>
            <a:r>
              <a:rPr lang="en-CA"/>
              <a:t>, etc.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Referring to the diagram below, issuing the </a:t>
            </a:r>
            <a:r>
              <a:rPr lang="en-CA" b="1"/>
              <a:t>ls</a:t>
            </a:r>
            <a:r>
              <a:rPr lang="en-CA"/>
              <a:t> command using the </a:t>
            </a:r>
            <a:r>
              <a:rPr lang="en-CA" b="1"/>
              <a:t>-</a:t>
            </a:r>
            <a:r>
              <a:rPr lang="en-CA" b="1" err="1"/>
              <a:t>i</a:t>
            </a:r>
            <a:r>
              <a:rPr lang="en-CA"/>
              <a:t> option displays the </a:t>
            </a:r>
            <a:r>
              <a:rPr lang="en-CA" b="1" err="1"/>
              <a:t>i</a:t>
            </a:r>
            <a:r>
              <a:rPr lang="en-CA" b="1"/>
              <a:t>-node</a:t>
            </a:r>
            <a:r>
              <a:rPr lang="en-CA"/>
              <a:t> number for each file. You can see that </a:t>
            </a:r>
            <a:r>
              <a:rPr lang="en-CA" u="sng"/>
              <a:t>each</a:t>
            </a:r>
            <a:r>
              <a:rPr lang="en-CA"/>
              <a:t> file has its own </a:t>
            </a:r>
            <a:r>
              <a:rPr lang="en-CA" b="1"/>
              <a:t>unique</a:t>
            </a:r>
            <a:r>
              <a:rPr lang="en-CA" i="1"/>
              <a:t> </a:t>
            </a:r>
            <a:r>
              <a:rPr lang="en-CA" i="1" err="1"/>
              <a:t>i</a:t>
            </a:r>
            <a:r>
              <a:rPr lang="en-CA" i="1"/>
              <a:t>-node </a:t>
            </a:r>
            <a:r>
              <a:rPr lang="en-CA"/>
              <a:t>number in the file system.</a:t>
            </a:r>
            <a:br>
              <a:rPr lang="en-CA"/>
            </a:br>
            <a:endParaRPr lang="en-CA"/>
          </a:p>
          <a:p>
            <a:pPr marL="0" indent="0">
              <a:buNone/>
            </a:pPr>
            <a:br>
              <a:rPr lang="en-CA"/>
            </a:br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B9D9C8-F1B1-D54B-AA89-0F65A6A4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7" y="5462541"/>
            <a:ext cx="6063141" cy="1181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black and white photo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23FCB3D-292C-BC4D-9A99-2B6D7170A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5285" y="804519"/>
            <a:ext cx="1355136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Linking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15318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800" b="1"/>
              <a:t>Hard Links</a:t>
            </a:r>
            <a:br>
              <a:rPr lang="en-CA" b="1"/>
            </a:br>
            <a:br>
              <a:rPr lang="en-CA" b="1"/>
            </a:br>
            <a:r>
              <a:rPr lang="en-CA"/>
              <a:t>A </a:t>
            </a:r>
            <a:r>
              <a:rPr lang="en-CA" b="1"/>
              <a:t>Hard link</a:t>
            </a:r>
            <a:r>
              <a:rPr lang="en-CA"/>
              <a:t> is a </a:t>
            </a:r>
            <a:r>
              <a:rPr lang="en-CA" b="1"/>
              <a:t>reference</a:t>
            </a:r>
            <a:r>
              <a:rPr lang="en-CA"/>
              <a:t> to the </a:t>
            </a:r>
            <a:r>
              <a:rPr lang="en-CA" b="1"/>
              <a:t>same index </a:t>
            </a:r>
            <a:r>
              <a:rPr lang="en-CA"/>
              <a:t>on a file system. </a:t>
            </a:r>
            <a:br>
              <a:rPr lang="en-CA"/>
            </a:br>
            <a:r>
              <a:rPr lang="en-CA"/>
              <a:t>It does this by creating a file that </a:t>
            </a:r>
            <a:r>
              <a:rPr lang="en-CA" b="1"/>
              <a:t>shares the same </a:t>
            </a:r>
            <a:r>
              <a:rPr lang="en-CA" b="1" err="1"/>
              <a:t>i</a:t>
            </a:r>
            <a:r>
              <a:rPr lang="en-CA" b="1"/>
              <a:t>-node number </a:t>
            </a:r>
            <a:r>
              <a:rPr lang="en-CA"/>
              <a:t>with the other file.</a:t>
            </a:r>
          </a:p>
          <a:p>
            <a:pPr marL="0" indent="0">
              <a:buNone/>
            </a:pPr>
            <a:r>
              <a:rPr lang="en-CA"/>
              <a:t>An </a:t>
            </a:r>
            <a:r>
              <a:rPr lang="en-CA" b="1"/>
              <a:t>advantage </a:t>
            </a:r>
            <a:r>
              <a:rPr lang="en-CA"/>
              <a:t>of using hard links is that if one hard link remains (even if original file has been removed), </a:t>
            </a:r>
            <a:r>
              <a:rPr lang="en-CA" b="1"/>
              <a:t>the data in that hard-linked file is NOT lost</a:t>
            </a:r>
            <a:r>
              <a:rPr lang="en-CA"/>
              <a:t>.  Also, any change to each file will be reflected in any hard-linked file which is useful for </a:t>
            </a:r>
            <a:r>
              <a:rPr lang="en-CA" b="1"/>
              <a:t>backups</a:t>
            </a:r>
            <a:r>
              <a:rPr lang="en-CA"/>
              <a:t>.</a:t>
            </a:r>
          </a:p>
          <a:p>
            <a:pPr marL="0" indent="0">
              <a:buNone/>
            </a:pPr>
            <a:r>
              <a:rPr lang="en-CA" b="1"/>
              <a:t>Limitations</a:t>
            </a:r>
            <a:r>
              <a:rPr lang="en-CA"/>
              <a:t> of hard links are that </a:t>
            </a:r>
            <a:r>
              <a:rPr lang="en-CA" b="1"/>
              <a:t>they take-up extra space</a:t>
            </a:r>
            <a:r>
              <a:rPr lang="en-CA"/>
              <a:t>, </a:t>
            </a:r>
            <a:br>
              <a:rPr lang="en-CA"/>
            </a:br>
            <a:r>
              <a:rPr lang="en-CA"/>
              <a:t>you </a:t>
            </a:r>
            <a:r>
              <a:rPr lang="en-CA" b="1"/>
              <a:t>cannot hard link directories</a:t>
            </a:r>
            <a:r>
              <a:rPr lang="en-CA"/>
              <a:t>.  Also, you </a:t>
            </a:r>
            <a:r>
              <a:rPr lang="en-CA" b="1"/>
              <a:t>cannot hard link files from other Unix/Linux servers</a:t>
            </a:r>
            <a:r>
              <a:rPr lang="en-CA"/>
              <a:t> (since the </a:t>
            </a:r>
            <a:r>
              <a:rPr lang="en-CA" err="1"/>
              <a:t>i</a:t>
            </a:r>
            <a:r>
              <a:rPr lang="en-CA"/>
              <a:t>-node number </a:t>
            </a:r>
            <a:br>
              <a:rPr lang="en-CA"/>
            </a:br>
            <a:r>
              <a:rPr lang="en-CA"/>
              <a:t>may already be used by the other Unix/Linux server).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A513A24-2D1F-3246-9771-D9B5386D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33" y="2330450"/>
            <a:ext cx="4064000" cy="2197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Linking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422421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/>
              <a:t>Hard Links</a:t>
            </a:r>
            <a:br>
              <a:rPr lang="en-CA" b="1"/>
            </a:br>
            <a:br>
              <a:rPr lang="en-CA" b="1"/>
            </a:br>
            <a:r>
              <a:rPr lang="en-CA" i="1"/>
              <a:t>Examples:</a:t>
            </a:r>
            <a:endParaRPr lang="en-CA"/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myfile1.hard.lnk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myfile2.hard.lnk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~/backups/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myfile.hard.lnk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–li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</a:t>
            </a: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6C2F27-E99D-2F45-AAB5-F498B043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4240369"/>
            <a:ext cx="6811888" cy="2222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1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Linking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</a:p>
          <a:p>
            <a:pPr marL="0" indent="0">
              <a:buNone/>
            </a:pPr>
            <a:r>
              <a:rPr lang="en-CA"/>
              <a:t>Your instructor will now demonstrate how to create </a:t>
            </a:r>
            <a:r>
              <a:rPr lang="en-CA" b="1"/>
              <a:t>Hard Links</a:t>
            </a:r>
            <a:r>
              <a:rPr lang="en-CA"/>
              <a:t>.</a:t>
            </a:r>
            <a:br>
              <a:rPr lang="en-CA" sz="1200"/>
            </a:br>
            <a:br>
              <a:rPr lang="en-CA" sz="1200"/>
            </a:br>
            <a:endParaRPr lang="en-CA" sz="1200"/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Linking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77802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400" b="1"/>
              <a:t>Symbolic Links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/>
              <a:t>A </a:t>
            </a:r>
            <a:r>
              <a:rPr lang="en-CA" b="1"/>
              <a:t>Symbolic Link</a:t>
            </a:r>
            <a:r>
              <a:rPr lang="en-CA"/>
              <a:t> is an </a:t>
            </a:r>
            <a:r>
              <a:rPr lang="en-CA" b="1"/>
              <a:t>indirect pointer </a:t>
            </a:r>
            <a:r>
              <a:rPr lang="en-CA"/>
              <a:t>to a file and are also known as a </a:t>
            </a:r>
            <a:r>
              <a:rPr lang="en-CA" b="1"/>
              <a:t>soft link</a:t>
            </a:r>
            <a:r>
              <a:rPr lang="en-CA"/>
              <a:t> or </a:t>
            </a:r>
            <a:r>
              <a:rPr lang="en-CA" b="1" err="1"/>
              <a:t>symlink</a:t>
            </a:r>
            <a:r>
              <a:rPr lang="en-CA"/>
              <a:t>. The symbolic link file contains </a:t>
            </a:r>
            <a:br>
              <a:rPr lang="en-CA"/>
            </a:br>
            <a:r>
              <a:rPr lang="en-CA"/>
              <a:t>the </a:t>
            </a:r>
            <a:r>
              <a:rPr lang="en-CA" b="1"/>
              <a:t>pathname</a:t>
            </a:r>
            <a:r>
              <a:rPr lang="en-CA"/>
              <a:t> to the original file.</a:t>
            </a:r>
          </a:p>
          <a:p>
            <a:pPr marL="0" indent="0">
              <a:buNone/>
            </a:pPr>
            <a:r>
              <a:rPr lang="en-CA"/>
              <a:t>An </a:t>
            </a:r>
            <a:r>
              <a:rPr lang="en-CA" b="1"/>
              <a:t>advantage</a:t>
            </a:r>
            <a:r>
              <a:rPr lang="en-CA"/>
              <a:t> of using symbolic links is they act as </a:t>
            </a:r>
            <a:r>
              <a:rPr lang="en-CA" b="1"/>
              <a:t>shortcuts</a:t>
            </a:r>
            <a:r>
              <a:rPr lang="en-CA"/>
              <a:t> to other files (in fact, the symbolic linked file only contains the pathname to the original file).  Also, you can create symbolic links on </a:t>
            </a:r>
            <a:r>
              <a:rPr lang="en-CA" b="1"/>
              <a:t>different</a:t>
            </a:r>
            <a:r>
              <a:rPr lang="en-CA"/>
              <a:t> Unix/Linux servers, and that you can create symbolic links for </a:t>
            </a:r>
            <a:r>
              <a:rPr lang="en-CA" b="1"/>
              <a:t>directories</a:t>
            </a:r>
            <a:r>
              <a:rPr lang="en-CA"/>
              <a:t>.</a:t>
            </a:r>
          </a:p>
          <a:p>
            <a:pPr marL="0" indent="0">
              <a:buNone/>
            </a:pPr>
            <a:r>
              <a:rPr lang="en-CA"/>
              <a:t>A </a:t>
            </a:r>
            <a:r>
              <a:rPr lang="en-CA" b="1"/>
              <a:t>limitation</a:t>
            </a:r>
            <a:r>
              <a:rPr lang="en-CA"/>
              <a:t> of using symbolic links is that they are </a:t>
            </a:r>
            <a:r>
              <a:rPr lang="en-CA" b="1"/>
              <a:t>NOT good for backup purposes </a:t>
            </a:r>
            <a:r>
              <a:rPr lang="en-CA"/>
              <a:t>since a symbolic link can point to a </a:t>
            </a:r>
            <a:r>
              <a:rPr lang="en-CA" b="1"/>
              <a:t>nonexistent</a:t>
            </a:r>
            <a:r>
              <a:rPr lang="en-CA"/>
              <a:t> file (referred to as a "</a:t>
            </a:r>
            <a:r>
              <a:rPr lang="en-CA" b="1"/>
              <a:t>broken link</a:t>
            </a:r>
            <a:r>
              <a:rPr lang="en-CA"/>
              <a:t>").</a:t>
            </a:r>
            <a:br>
              <a:rPr lang="en-CA"/>
            </a:br>
            <a:br>
              <a:rPr lang="en-CA"/>
            </a:br>
            <a:endParaRPr lang="en-CA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DCCF2A-5EC3-0A4F-88A6-DE724FBE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54" y="2649598"/>
            <a:ext cx="2781300" cy="1435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Linking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7962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400" b="1"/>
              <a:t>Symbolic Links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 i="1"/>
              <a:t>Examples:</a:t>
            </a:r>
            <a:endParaRPr lang="en-CA"/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otherfile1.sym.lnk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otherfile2.sym.lnk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~/backups/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otherfile.sym.lnk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–li </a:t>
            </a:r>
            <a:r>
              <a:rPr lang="en-CA" sz="18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</a:t>
            </a: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AC8B3C-7566-B247-8859-2C6805F2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99" y="4543970"/>
            <a:ext cx="7507277" cy="1918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326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Linking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</a:p>
          <a:p>
            <a:pPr marL="0" indent="0">
              <a:buNone/>
            </a:pPr>
            <a:r>
              <a:rPr lang="en-CA"/>
              <a:t>Your instructor will now demonstrate how to create </a:t>
            </a:r>
            <a:r>
              <a:rPr lang="en-CA" b="1"/>
              <a:t>Symbolic (Soft) links</a:t>
            </a:r>
            <a:r>
              <a:rPr lang="en-CA"/>
              <a:t>.</a:t>
            </a:r>
            <a:br>
              <a:rPr lang="en-CA" sz="1200"/>
            </a:br>
            <a:br>
              <a:rPr lang="en-CA" sz="1200"/>
            </a:br>
            <a:endParaRPr lang="en-CA" sz="1200"/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Props1.xml><?xml version="1.0" encoding="utf-8"?>
<ds:datastoreItem xmlns:ds="http://schemas.openxmlformats.org/officeDocument/2006/customXml" ds:itemID="{08C0A13B-6EA0-45E7-9594-40F6201745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8F9440-4EAE-452E-A265-5A804F1FB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3EFEBF-46C7-44E5-BC30-04DE7DAE7AD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3d6e24e-72d9-475f-86bc-baec43385f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0</TotalTime>
  <Words>1801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Gill Sans MT</vt:lpstr>
      <vt:lpstr>Gallery</vt:lpstr>
      <vt:lpstr>  OSL640:  INTRODUCTION TO OPEN SOURCE SYSTEMS         Week 8: lesson 1     Linking files  </vt:lpstr>
      <vt:lpstr>Lesson 1  topics</vt:lpstr>
      <vt:lpstr>Linking files</vt:lpstr>
      <vt:lpstr>Linking files</vt:lpstr>
      <vt:lpstr>Linking files</vt:lpstr>
      <vt:lpstr>Linking files</vt:lpstr>
      <vt:lpstr>Linking files</vt:lpstr>
      <vt:lpstr>Linking files</vt:lpstr>
      <vt:lpstr>Linking files</vt:lpstr>
      <vt:lpstr>Linking files</vt:lpstr>
      <vt:lpstr>  OSL640:  INTRODUCTION TO OPEN SOURCE SYSTEMS         Week 8: lesson 2     managing processes    aliases and command history  </vt:lpstr>
      <vt:lpstr>Lesson 2  topics</vt:lpstr>
      <vt:lpstr>Managing Processes</vt:lpstr>
      <vt:lpstr>Managing Processes</vt:lpstr>
      <vt:lpstr>Managing Processes</vt:lpstr>
      <vt:lpstr>Managing Processes</vt:lpstr>
      <vt:lpstr>Managing Processes</vt:lpstr>
      <vt:lpstr>Managing Processes</vt:lpstr>
      <vt:lpstr>Managing Processes</vt:lpstr>
      <vt:lpstr>Managing Processes</vt:lpstr>
      <vt:lpstr>Managing Processes</vt:lpstr>
      <vt:lpstr>aliases / Command History</vt:lpstr>
      <vt:lpstr>aliases / Command History</vt:lpstr>
      <vt:lpstr>Managing Processes</vt:lpstr>
      <vt:lpstr>Managing Processes / aliases / Command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8</dc:title>
  <dc:creator>Saul, Jennifer</dc:creator>
  <cp:lastModifiedBy>Jason Carman</cp:lastModifiedBy>
  <cp:revision>3</cp:revision>
  <dcterms:created xsi:type="dcterms:W3CDTF">2019-04-25T17:31:46Z</dcterms:created>
  <dcterms:modified xsi:type="dcterms:W3CDTF">2023-08-04T15:11:20Z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