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5" r:id="rId1"/>
  </p:sldMasterIdLst>
  <p:notesMasterIdLst>
    <p:notesMasterId r:id="rId17"/>
  </p:notesMasterIdLst>
  <p:sldIdLst>
    <p:sldId id="351" r:id="rId2"/>
    <p:sldId id="352" r:id="rId3"/>
    <p:sldId id="353" r:id="rId4"/>
    <p:sldId id="354" r:id="rId5"/>
    <p:sldId id="372" r:id="rId6"/>
    <p:sldId id="375" r:id="rId7"/>
    <p:sldId id="374" r:id="rId8"/>
    <p:sldId id="366" r:id="rId9"/>
    <p:sldId id="376" r:id="rId10"/>
    <p:sldId id="377" r:id="rId11"/>
    <p:sldId id="369" r:id="rId12"/>
    <p:sldId id="355" r:id="rId13"/>
    <p:sldId id="356" r:id="rId14"/>
    <p:sldId id="378" r:id="rId15"/>
    <p:sldId id="36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9216"/>
    <p:restoredTop sz="94640"/>
  </p:normalViewPr>
  <p:slideViewPr>
    <p:cSldViewPr snapToGrid="0" snapToObjects="1">
      <p:cViewPr varScale="1">
        <p:scale>
          <a:sx n="58" d="100"/>
          <a:sy n="58" d="100"/>
        </p:scale>
        <p:origin x="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07E4A-59D9-C648-BC62-133DA4EC414F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4455B-62BF-5D44-9335-C2CCD755C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09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3102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4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53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6543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788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035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1436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3035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6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4358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AB1357F-A277-7442-BEE7-4FE250216E54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986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1357F-A277-7442-BEE7-4FE250216E54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5758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-sa/3.0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ile:Ambox_octogon_stop.sv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lix.tiss.edu/curriculum/teacher-professional-development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lix.tiss.edu/curriculum/teacher-professional-development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cdot.senecacollege.ca/wiki/Tutorial8:_Links_/_Process_Management#INVESTIGATION_3:_ALIASES_.2F_COMMAND_HISTORY" TargetMode="External"/><Relationship Id="rId2" Type="http://schemas.openxmlformats.org/officeDocument/2006/relationships/hyperlink" Target="https://wiki.cdot.senecacollege.ca/wiki/Tutorial8:_Links_/_Process_Management#INVESTIGATION_2:_MANAGING_PROCESS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iki.cdot.senecacollege.ca/wiki/Tutorial8:_Links_/_Process_Management#LINUX_PRACTICE_QUESTION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runners-silhouette-people-running-33482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lix.tiss.edu/curriculum/teacher-professional-development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t.wikipedia.org/wiki/File:Aiga_ticketpurchase_inv.sv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lix.tiss.edu/curriculum/teacher-professional-development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487AF-3253-5F42-B599-57667778E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4987" y="802298"/>
            <a:ext cx="9089865" cy="382232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700" dirty="0"/>
              <a:t>  </a:t>
            </a:r>
            <a:r>
              <a:rPr lang="en-US" sz="2400" dirty="0"/>
              <a:t>ULI101:  Introduction to Unix / Linux and the Internet</a:t>
            </a:r>
            <a:r>
              <a:rPr lang="en-US" dirty="0"/>
              <a:t/>
            </a:r>
            <a:br>
              <a:rPr lang="en-US" dirty="0"/>
            </a:br>
            <a:r>
              <a:rPr lang="en-US" sz="1200" dirty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sz="2200" dirty="0"/>
              <a:t>  </a:t>
            </a:r>
            <a:br>
              <a:rPr lang="en-US" sz="2200" dirty="0"/>
            </a:br>
            <a:r>
              <a:rPr lang="en-US" sz="2200" dirty="0"/>
              <a:t>   </a:t>
            </a:r>
            <a:r>
              <a:rPr lang="en-US" sz="2200" dirty="0">
                <a:solidFill>
                  <a:srgbClr val="0070C0"/>
                </a:solidFill>
              </a:rPr>
              <a:t>Week 8: lesson 2</a:t>
            </a:r>
            <a:br>
              <a:rPr lang="en-US" sz="2200" dirty="0">
                <a:solidFill>
                  <a:srgbClr val="0070C0"/>
                </a:solidFill>
              </a:rPr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>
                <a:solidFill>
                  <a:srgbClr val="0070C0"/>
                </a:solidFill>
              </a:rPr>
              <a:t>   </a:t>
            </a:r>
            <a:r>
              <a:rPr lang="en-CA" sz="2200" dirty="0">
                <a:solidFill>
                  <a:srgbClr val="0070C0"/>
                </a:solidFill>
              </a:rPr>
              <a:t>managing processes</a:t>
            </a:r>
            <a:br>
              <a:rPr lang="en-CA" sz="2200" dirty="0">
                <a:solidFill>
                  <a:srgbClr val="0070C0"/>
                </a:solidFill>
              </a:rPr>
            </a:br>
            <a:r>
              <a:rPr lang="en-CA" sz="2200" dirty="0">
                <a:solidFill>
                  <a:srgbClr val="0070C0"/>
                </a:solidFill>
              </a:rPr>
              <a:t>   aliases and command history</a:t>
            </a:r>
            <a:r>
              <a:rPr lang="en-CA" dirty="0"/>
              <a:t/>
            </a:r>
            <a:br>
              <a:rPr lang="en-CA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414268-12DB-0E46-BFC6-B15A495215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4988" y="4941662"/>
            <a:ext cx="9089864" cy="977621"/>
          </a:xfrm>
        </p:spPr>
        <p:txBody>
          <a:bodyPr>
            <a:normAutofit/>
          </a:bodyPr>
          <a:lstStyle/>
          <a:p>
            <a:r>
              <a:rPr lang="en-CA" dirty="0"/>
              <a:t>Photos and icons used in this slide show are licensed under </a:t>
            </a:r>
            <a:r>
              <a:rPr lang="en-CA" dirty="0">
                <a:hlinkClick r:id="rId2"/>
              </a:rPr>
              <a:t>CC BY-SA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65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Managing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1706813"/>
            <a:ext cx="7607753" cy="475577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sz="2600" b="1" dirty="0"/>
              <a:t>Terminating Processes</a:t>
            </a:r>
            <a:br>
              <a:rPr lang="en-CA" sz="2600" b="1" dirty="0"/>
            </a:br>
            <a:endParaRPr lang="en-CA" sz="2600" b="1" dirty="0"/>
          </a:p>
          <a:p>
            <a:pPr marL="0" indent="0">
              <a:buNone/>
            </a:pPr>
            <a:r>
              <a:rPr lang="en-CA" dirty="0"/>
              <a:t>You can use the </a:t>
            </a:r>
            <a:r>
              <a:rPr lang="en-CA" b="1" dirty="0"/>
              <a:t>kill</a:t>
            </a:r>
            <a:r>
              <a:rPr lang="en-CA" dirty="0"/>
              <a:t> command to terminate processes.</a:t>
            </a:r>
            <a:br>
              <a:rPr lang="en-CA" dirty="0"/>
            </a:br>
            <a:r>
              <a:rPr lang="en-CA" dirty="0"/>
              <a:t>You need to be the </a:t>
            </a:r>
            <a:r>
              <a:rPr lang="en-CA" b="1" dirty="0"/>
              <a:t>owner</a:t>
            </a:r>
            <a:r>
              <a:rPr lang="en-CA" dirty="0"/>
              <a:t> of the process to perform this operation.</a:t>
            </a:r>
            <a:br>
              <a:rPr lang="en-CA" dirty="0"/>
            </a:br>
            <a:endParaRPr lang="en-CA" dirty="0"/>
          </a:p>
          <a:p>
            <a:pPr marL="0" indent="0">
              <a:buNone/>
            </a:pPr>
            <a:r>
              <a:rPr lang="en-CA" dirty="0">
                <a:solidFill>
                  <a:schemeClr val="dk1"/>
                </a:solidFill>
              </a:rPr>
              <a:t>The </a:t>
            </a:r>
            <a:r>
              <a:rPr lang="en-CA" b="1" dirty="0">
                <a:solidFill>
                  <a:schemeClr val="dk1"/>
                </a:solidFill>
              </a:rPr>
              <a:t>kill</a:t>
            </a:r>
            <a:r>
              <a:rPr lang="en-CA" dirty="0">
                <a:solidFill>
                  <a:schemeClr val="dk1"/>
                </a:solidFill>
              </a:rPr>
              <a:t> command sends the specified signal to the specified processes or process groups. If no signal is specified, the </a:t>
            </a:r>
            <a:r>
              <a:rPr lang="en-CA" b="1" dirty="0">
                <a:solidFill>
                  <a:schemeClr val="dk1"/>
                </a:solidFill>
              </a:rPr>
              <a:t>SIGTERM</a:t>
            </a:r>
            <a:r>
              <a:rPr lang="en-CA" dirty="0">
                <a:solidFill>
                  <a:schemeClr val="dk1"/>
                </a:solidFill>
              </a:rPr>
              <a:t> signal </a:t>
            </a:r>
            <a:r>
              <a:rPr lang="en-CA" b="1" dirty="0">
                <a:solidFill>
                  <a:schemeClr val="dk1"/>
                </a:solidFill>
              </a:rPr>
              <a:t>(#15</a:t>
            </a:r>
            <a:r>
              <a:rPr lang="en-CA" dirty="0">
                <a:solidFill>
                  <a:schemeClr val="dk1"/>
                </a:solidFill>
              </a:rPr>
              <a:t>)  is sent. </a:t>
            </a:r>
            <a:br>
              <a:rPr lang="en-CA" dirty="0">
                <a:solidFill>
                  <a:schemeClr val="dk1"/>
                </a:solidFill>
              </a:rPr>
            </a:br>
            <a:r>
              <a:rPr lang="en-CA" dirty="0">
                <a:solidFill>
                  <a:schemeClr val="dk1"/>
                </a:solidFill>
              </a:rPr>
              <a:t>The default action for this signal is to </a:t>
            </a:r>
            <a:r>
              <a:rPr lang="en-CA" b="1" dirty="0">
                <a:solidFill>
                  <a:schemeClr val="dk1"/>
                </a:solidFill>
              </a:rPr>
              <a:t>terminate</a:t>
            </a:r>
            <a:r>
              <a:rPr lang="en-CA" dirty="0">
                <a:solidFill>
                  <a:schemeClr val="dk1"/>
                </a:solidFill>
              </a:rPr>
              <a:t> the process.</a:t>
            </a:r>
            <a:br>
              <a:rPr lang="en-CA" dirty="0">
                <a:solidFill>
                  <a:schemeClr val="dk1"/>
                </a:solidFill>
              </a:rPr>
            </a:br>
            <a:endParaRPr lang="en-CA" dirty="0">
              <a:solidFill>
                <a:schemeClr val="dk1"/>
              </a:solidFill>
            </a:endParaRPr>
          </a:p>
          <a:p>
            <a:pPr marL="0" indent="0">
              <a:buNone/>
            </a:pPr>
            <a:r>
              <a:rPr lang="en-CA" dirty="0">
                <a:solidFill>
                  <a:schemeClr val="dk1"/>
                </a:solidFill>
              </a:rPr>
              <a:t>If the TERM signal does NOT work,  you can issue the kill command with the </a:t>
            </a:r>
            <a:br>
              <a:rPr lang="en-CA" dirty="0">
                <a:solidFill>
                  <a:schemeClr val="dk1"/>
                </a:solidFill>
              </a:rPr>
            </a:br>
            <a:r>
              <a:rPr lang="en-CA" b="1" dirty="0">
                <a:solidFill>
                  <a:schemeClr val="dk1"/>
                </a:solidFill>
              </a:rPr>
              <a:t>option -9</a:t>
            </a:r>
            <a:r>
              <a:rPr lang="en-CA" dirty="0">
                <a:solidFill>
                  <a:schemeClr val="dk1"/>
                </a:solidFill>
              </a:rPr>
              <a:t> (i.e. </a:t>
            </a:r>
            <a:r>
              <a:rPr lang="en-CA" b="1" dirty="0">
                <a:solidFill>
                  <a:schemeClr val="dk1"/>
                </a:solidFill>
              </a:rPr>
              <a:t>SIGKILL, signal #9</a:t>
            </a:r>
            <a:r>
              <a:rPr lang="en-CA" dirty="0">
                <a:solidFill>
                  <a:schemeClr val="dk1"/>
                </a:solidFill>
              </a:rPr>
              <a:t>). </a:t>
            </a:r>
            <a:br>
              <a:rPr lang="en-CA" dirty="0">
                <a:solidFill>
                  <a:schemeClr val="dk1"/>
                </a:solidFill>
              </a:rPr>
            </a:br>
            <a:endParaRPr lang="en-CA" dirty="0">
              <a:solidFill>
                <a:schemeClr val="dk1"/>
              </a:solidFill>
            </a:endParaRPr>
          </a:p>
          <a:p>
            <a:pPr marL="0" indent="0">
              <a:buNone/>
            </a:pPr>
            <a:r>
              <a:rPr lang="en-CA" i="1" dirty="0"/>
              <a:t>Examples:  </a:t>
            </a:r>
            <a:br>
              <a:rPr lang="en-CA" i="1" dirty="0"/>
            </a:br>
            <a:r>
              <a:rPr lang="en-CA" i="1" dirty="0"/>
              <a:t/>
            </a:r>
            <a:br>
              <a:rPr lang="en-CA" i="1" dirty="0"/>
            </a:b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kill %</a:t>
            </a:r>
            <a:r>
              <a:rPr lang="en-CA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jobnumber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kill -9 %</a:t>
            </a:r>
            <a:r>
              <a:rPr lang="en-CA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jobnumber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kill PID</a:t>
            </a:r>
            <a:b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kill -9 PID</a:t>
            </a:r>
            <a:endParaRPr lang="en-CA" dirty="0"/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611F2362-E6E7-D949-A685-45F4CF0F09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9389533" y="1706813"/>
            <a:ext cx="1871133" cy="1871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56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Managing Processes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7794022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Instructor Demonstration</a:t>
            </a:r>
            <a:r>
              <a:rPr lang="en-CA" b="1" dirty="0"/>
              <a:t/>
            </a:r>
            <a:br>
              <a:rPr lang="en-CA" b="1" dirty="0"/>
            </a:br>
            <a:endParaRPr lang="en-CA" b="1" dirty="0"/>
          </a:p>
          <a:p>
            <a:pPr marL="0" indent="0">
              <a:buNone/>
            </a:pPr>
            <a:r>
              <a:rPr lang="en-CA" dirty="0"/>
              <a:t>Your instructor will now demonstrate how to </a:t>
            </a:r>
            <a:r>
              <a:rPr lang="en-CA" b="1" dirty="0"/>
              <a:t>terminate </a:t>
            </a:r>
            <a:r>
              <a:rPr lang="en-CA" dirty="0"/>
              <a:t>processes.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48FF1EA4-638D-2E42-96CA-18AA908DAD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10135411" y="1853754"/>
            <a:ext cx="1210020" cy="121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65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aliases / Command History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7709355" cy="475577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CA" sz="2200" b="1" dirty="0"/>
              <a:t>Using Aliases</a:t>
            </a:r>
            <a:endParaRPr lang="en-CA" sz="2200" dirty="0"/>
          </a:p>
          <a:p>
            <a:pPr marL="0" indent="0">
              <a:buNone/>
            </a:pPr>
            <a:r>
              <a:rPr lang="en-CA" dirty="0"/>
              <a:t>Using the </a:t>
            </a:r>
            <a:r>
              <a:rPr lang="en-CA" b="1" dirty="0"/>
              <a:t>alias</a:t>
            </a:r>
            <a:r>
              <a:rPr lang="en-CA" dirty="0"/>
              <a:t> command assigns a </a:t>
            </a:r>
            <a:r>
              <a:rPr lang="en-CA" b="1" dirty="0"/>
              <a:t>nickname</a:t>
            </a:r>
            <a:r>
              <a:rPr lang="en-CA" dirty="0"/>
              <a:t> to an existing command </a:t>
            </a:r>
            <a:br>
              <a:rPr lang="en-CA" dirty="0"/>
            </a:br>
            <a:r>
              <a:rPr lang="en-CA" dirty="0"/>
              <a:t>or a series of commands. The </a:t>
            </a:r>
            <a:r>
              <a:rPr lang="en-CA" b="1" dirty="0"/>
              <a:t>unalias</a:t>
            </a:r>
            <a:r>
              <a:rPr lang="en-CA" dirty="0"/>
              <a:t> command is used to remove existent aliases.</a:t>
            </a:r>
            <a:br>
              <a:rPr lang="en-CA" dirty="0"/>
            </a:br>
            <a:endParaRPr lang="en-CA" dirty="0"/>
          </a:p>
          <a:p>
            <a:pPr marL="0" indent="0">
              <a:buNone/>
            </a:pPr>
            <a:r>
              <a:rPr lang="en-CA" i="1" dirty="0"/>
              <a:t>Examples:</a:t>
            </a:r>
            <a:endParaRPr lang="en-CA" dirty="0"/>
          </a:p>
          <a:p>
            <a:pPr marL="0" indent="0">
              <a:buNone/>
            </a:pP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alias</a:t>
            </a:r>
            <a:r>
              <a:rPr lang="en-CA" dirty="0"/>
              <a:t> (alias command without an argument will display all</a:t>
            </a:r>
            <a:br>
              <a:rPr lang="en-CA" dirty="0"/>
            </a:br>
            <a:r>
              <a:rPr lang="en-CA" dirty="0"/>
              <a:t>             the aliases currently set)</a:t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alias </a:t>
            </a:r>
            <a:r>
              <a:rPr lang="en-CA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=ls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alias </a:t>
            </a:r>
            <a:r>
              <a:rPr lang="en-CA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lal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='ls -al'</a:t>
            </a:r>
            <a:b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alias </a:t>
            </a:r>
            <a:r>
              <a:rPr lang="en-CA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clearfile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='cat /dev/null &gt;'</a:t>
            </a:r>
            <a:endParaRPr lang="en-CA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unalias </a:t>
            </a:r>
            <a:r>
              <a:rPr lang="en-CA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clearfile</a:t>
            </a:r>
            <a:r>
              <a:rPr lang="en-CA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CA" dirty="0"/>
              <a:t>(removes alias </a:t>
            </a:r>
            <a:r>
              <a:rPr lang="en-CA" b="1" dirty="0" err="1"/>
              <a:t>clearfile</a:t>
            </a:r>
            <a:r>
              <a:rPr lang="en-CA" dirty="0"/>
              <a:t> from memory)</a:t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92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aliases / Command History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706813"/>
            <a:ext cx="10300154" cy="475577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CA" b="1" dirty="0"/>
              <a:t>Command History: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The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 ~/.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bash_history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dirty="0"/>
              <a:t>file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dirty="0"/>
              <a:t>stores recently executed command lines.</a:t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>There are several techniques using the 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~/.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bash_history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dirty="0"/>
              <a:t>file to run</a:t>
            </a:r>
            <a:br>
              <a:rPr lang="en-CA" dirty="0"/>
            </a:br>
            <a:r>
              <a:rPr lang="en-CA" dirty="0"/>
              <a:t>previously-issued commands..</a:t>
            </a:r>
            <a:br>
              <a:rPr lang="en-CA" dirty="0"/>
            </a:br>
            <a:endParaRPr lang="en-CA" dirty="0"/>
          </a:p>
          <a:p>
            <a:pPr marL="0" indent="0">
              <a:buNone/>
            </a:pPr>
            <a:r>
              <a:rPr lang="en-CA" i="1" dirty="0"/>
              <a:t>Examples:</a:t>
            </a:r>
          </a:p>
          <a:p>
            <a:pPr marL="0" indent="0">
              <a:buNone/>
            </a:pP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&lt;up&gt;</a:t>
            </a:r>
            <a:r>
              <a:rPr lang="en-CA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CA" dirty="0"/>
              <a:t>or 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&lt;down&gt;</a:t>
            </a:r>
            <a:r>
              <a:rPr lang="en-CA" b="1" dirty="0">
                <a:solidFill>
                  <a:srgbClr val="0070C0"/>
                </a:solidFill>
              </a:rPr>
              <a:t>     </a:t>
            </a:r>
            <a:r>
              <a:rPr lang="en-CA" dirty="0"/>
              <a:t>move to </a:t>
            </a:r>
            <a:r>
              <a:rPr lang="en-CA" b="1" dirty="0"/>
              <a:t>previous</a:t>
            </a:r>
            <a:r>
              <a:rPr lang="en-CA" dirty="0"/>
              <a:t> or </a:t>
            </a:r>
            <a:r>
              <a:rPr lang="en-CA" b="1" dirty="0"/>
              <a:t>next</a:t>
            </a:r>
            <a:r>
              <a:rPr lang="en-CA" dirty="0"/>
              <a:t> command in Bash shell prompt</a:t>
            </a:r>
          </a:p>
          <a:p>
            <a:pPr marL="0" indent="0">
              <a:buNone/>
            </a:pP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 –l</a:t>
            </a:r>
            <a:r>
              <a:rPr lang="en-CA" b="1" dirty="0">
                <a:solidFill>
                  <a:srgbClr val="0070C0"/>
                </a:solidFill>
              </a:rPr>
              <a:t>                          </a:t>
            </a:r>
            <a:r>
              <a:rPr lang="en-CA" dirty="0"/>
              <a:t>display last </a:t>
            </a:r>
            <a:r>
              <a:rPr lang="en-CA" b="1" dirty="0"/>
              <a:t>16 </a:t>
            </a:r>
            <a:r>
              <a:rPr lang="en-CA" dirty="0"/>
              <a:t>commands</a:t>
            </a:r>
          </a:p>
          <a:p>
            <a:pPr marL="0" indent="0">
              <a:buNone/>
            </a:pP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history | more</a:t>
            </a:r>
            <a:r>
              <a:rPr lang="en-CA" b="1" dirty="0">
                <a:solidFill>
                  <a:srgbClr val="0070C0"/>
                </a:solidFill>
              </a:rPr>
              <a:t>      </a:t>
            </a:r>
            <a:r>
              <a:rPr lang="en-CA" dirty="0"/>
              <a:t>display all stored commands</a:t>
            </a:r>
          </a:p>
          <a:p>
            <a:pPr marL="0" indent="0">
              <a:buNone/>
            </a:pP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!#</a:t>
            </a:r>
            <a:r>
              <a:rPr lang="en-CA" b="1" dirty="0"/>
              <a:t>                                re-executes</a:t>
            </a:r>
            <a:r>
              <a:rPr lang="en-CA" dirty="0"/>
              <a:t> command by command number (obtained from </a:t>
            </a:r>
            <a:r>
              <a:rPr lang="en-CA" i="1" dirty="0"/>
              <a:t>history</a:t>
            </a:r>
            <a:r>
              <a:rPr lang="en-CA" dirty="0"/>
              <a:t> command)</a:t>
            </a:r>
            <a:endParaRPr lang="en-CA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r>
              <a:rPr lang="en-CA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CA" b="1" dirty="0">
                <a:solidFill>
                  <a:srgbClr val="0070C0"/>
                </a:solidFill>
              </a:rPr>
              <a:t>                           </a:t>
            </a:r>
            <a:r>
              <a:rPr lang="en-CA" b="1" dirty="0"/>
              <a:t>re-executes</a:t>
            </a:r>
            <a:r>
              <a:rPr lang="en-CA" dirty="0"/>
              <a:t> last command beginning with string ”</a:t>
            </a:r>
            <a:r>
              <a:rPr lang="en-CA" i="1" dirty="0" err="1"/>
              <a:t>abc</a:t>
            </a:r>
            <a:r>
              <a:rPr lang="en-CA" dirty="0"/>
              <a:t>”</a:t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07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Managing Processes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5898782" cy="475577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sz="2400" b="1" dirty="0"/>
              <a:t>Instructor Demonstration</a:t>
            </a:r>
            <a:r>
              <a:rPr lang="en-CA" b="1" dirty="0"/>
              <a:t/>
            </a:r>
            <a:br>
              <a:rPr lang="en-CA" b="1" dirty="0"/>
            </a:br>
            <a:endParaRPr lang="en-CA" b="1" dirty="0"/>
          </a:p>
          <a:p>
            <a:pPr marL="0" indent="0">
              <a:buNone/>
            </a:pPr>
            <a:r>
              <a:rPr lang="en-CA" dirty="0"/>
              <a:t>Your instructor will now demonstrate how to use </a:t>
            </a:r>
            <a:r>
              <a:rPr lang="en-CA" b="1" dirty="0"/>
              <a:t>aliases </a:t>
            </a:r>
            <a:r>
              <a:rPr lang="en-CA" dirty="0"/>
              <a:t>and </a:t>
            </a:r>
            <a:r>
              <a:rPr lang="en-CA" b="1" dirty="0"/>
              <a:t>command history</a:t>
            </a:r>
            <a:r>
              <a:rPr lang="en-CA" dirty="0"/>
              <a:t>.</a:t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48FF1EA4-638D-2E42-96CA-18AA908DAD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10135411" y="1853754"/>
            <a:ext cx="1210020" cy="121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84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HOMEWORK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10136684" cy="475577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sz="2400" b="1" dirty="0"/>
              <a:t>Getting Practice</a:t>
            </a:r>
          </a:p>
          <a:p>
            <a:pPr marL="0" indent="0">
              <a:buNone/>
            </a:pPr>
            <a:r>
              <a:rPr lang="en-CA" dirty="0"/>
              <a:t>P</a:t>
            </a:r>
            <a:r>
              <a:rPr lang="en-CA" dirty="0" smtClean="0"/>
              <a:t>erform </a:t>
            </a:r>
            <a:r>
              <a:rPr lang="en-CA" b="1" dirty="0"/>
              <a:t>Week 8  Tutorial</a:t>
            </a:r>
            <a:r>
              <a:rPr lang="en-CA" b="1" dirty="0" smtClean="0"/>
              <a:t>:</a:t>
            </a:r>
            <a:br>
              <a:rPr lang="en-CA" b="1" dirty="0" smtClean="0"/>
            </a:br>
            <a:r>
              <a:rPr lang="en-US" b="1" spc="-1" dirty="0">
                <a:solidFill>
                  <a:srgbClr val="000000"/>
                </a:solidFill>
              </a:rPr>
              <a:t>(Due: Friday Week </a:t>
            </a:r>
            <a:r>
              <a:rPr lang="en-US" b="1" spc="-1" dirty="0" smtClean="0">
                <a:solidFill>
                  <a:srgbClr val="000000"/>
                </a:solidFill>
              </a:rPr>
              <a:t>9 </a:t>
            </a:r>
            <a:r>
              <a:rPr lang="en-US" b="1" spc="-1" dirty="0">
                <a:solidFill>
                  <a:srgbClr val="000000"/>
                </a:solidFill>
              </a:rPr>
              <a:t>@ midnight for a 2% grade)</a:t>
            </a:r>
            <a:r>
              <a:rPr lang="en-US" spc="-1" dirty="0">
                <a:solidFill>
                  <a:srgbClr val="000000"/>
                </a:solidFill>
              </a:rPr>
              <a:t>:</a:t>
            </a:r>
            <a:r>
              <a:rPr lang="en-CA" b="1" dirty="0" smtClean="0"/>
              <a:t/>
            </a:r>
            <a:br>
              <a:rPr lang="en-CA" b="1" dirty="0" smtClean="0"/>
            </a:br>
            <a:r>
              <a:rPr lang="en-CA" sz="1600" b="1" dirty="0"/>
              <a:t/>
            </a:r>
            <a:br>
              <a:rPr lang="en-CA" sz="1600" b="1" dirty="0"/>
            </a:br>
            <a:endParaRPr lang="en-CA" sz="1600" b="1" dirty="0"/>
          </a:p>
          <a:p>
            <a:pPr lvl="1"/>
            <a:r>
              <a:rPr lang="en-CA" dirty="0">
                <a:hlinkClick r:id="rId2"/>
              </a:rPr>
              <a:t>INVESTIGATION 2: MANAGING PROCESSES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  <a:p>
            <a:pPr lvl="1"/>
            <a:r>
              <a:rPr lang="en-CA" dirty="0">
                <a:hlinkClick r:id="rId3"/>
              </a:rPr>
              <a:t>INVESTIGATION 3: ALIASES / COMMAND HISTORY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  <a:p>
            <a:pPr lvl="1"/>
            <a:r>
              <a:rPr lang="en-CA" sz="2000" dirty="0">
                <a:hlinkClick r:id="rId4"/>
              </a:rPr>
              <a:t>LINUX PRACTICE QUESTIONS</a:t>
            </a:r>
            <a:r>
              <a:rPr lang="en-CA" sz="2000" dirty="0"/>
              <a:t>  (Questions </a:t>
            </a:r>
            <a:r>
              <a:rPr lang="en-CA" b="1" dirty="0"/>
              <a:t>3 – 8</a:t>
            </a:r>
            <a:r>
              <a:rPr lang="en-CA" dirty="0"/>
              <a:t>)</a:t>
            </a:r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1"/>
            <a:endParaRPr lang="en-CA" sz="1400" dirty="0"/>
          </a:p>
          <a:p>
            <a:endParaRPr lang="en-CA" sz="2400" dirty="0"/>
          </a:p>
          <a:p>
            <a:endParaRPr lang="en-CA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25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2 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9603275" cy="50646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Processes</a:t>
            </a:r>
          </a:p>
          <a:p>
            <a:pPr lvl="1"/>
            <a:r>
              <a:rPr lang="en-US" dirty="0"/>
              <a:t>Process Definition / Foreground vs Background Processes</a:t>
            </a:r>
          </a:p>
          <a:p>
            <a:pPr lvl="1"/>
            <a:r>
              <a:rPr lang="en-US" dirty="0"/>
              <a:t>Running Processes in the Background</a:t>
            </a:r>
          </a:p>
          <a:p>
            <a:pPr lvl="1"/>
            <a:r>
              <a:rPr lang="en-US" dirty="0"/>
              <a:t>Managing Processes</a:t>
            </a:r>
          </a:p>
          <a:p>
            <a:pPr lvl="1"/>
            <a:r>
              <a:rPr lang="en-US" dirty="0"/>
              <a:t>Demonstration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b="1" dirty="0"/>
              <a:t>Aliases &amp; Command History</a:t>
            </a:r>
          </a:p>
          <a:p>
            <a:pPr lvl="1"/>
            <a:r>
              <a:rPr lang="en-US" dirty="0"/>
              <a:t>Purpose / Usage / Demonstration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b="1" dirty="0"/>
              <a:t>Perform Week 8  Tutorial</a:t>
            </a:r>
          </a:p>
          <a:p>
            <a:pPr lvl="1"/>
            <a:r>
              <a:rPr lang="en-US" dirty="0"/>
              <a:t>Investigations 2 and 3</a:t>
            </a:r>
          </a:p>
          <a:p>
            <a:pPr lvl="1"/>
            <a:r>
              <a:rPr lang="en-US" dirty="0"/>
              <a:t>Review Questions (Questions 3 – 8)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98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Managing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1706813"/>
            <a:ext cx="6202287" cy="475577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CA" sz="3600" b="1" dirty="0"/>
              <a:t>Processes Definition</a:t>
            </a:r>
            <a:r>
              <a:rPr lang="en-CA" sz="2600" b="1" dirty="0"/>
              <a:t/>
            </a:r>
            <a:br>
              <a:rPr lang="en-CA" sz="2600" b="1" dirty="0"/>
            </a:br>
            <a:endParaRPr lang="en-CA" sz="2600" b="1" dirty="0"/>
          </a:p>
          <a:p>
            <a:pPr marL="0" indent="0">
              <a:buNone/>
            </a:pPr>
            <a:r>
              <a:rPr lang="en-CA" sz="2500" dirty="0"/>
              <a:t>All programs (tasks) that are </a:t>
            </a:r>
            <a:r>
              <a:rPr lang="en-CA" sz="2500" b="1" dirty="0"/>
              <a:t>running</a:t>
            </a:r>
            <a:r>
              <a:rPr lang="en-CA" sz="2500" dirty="0"/>
              <a:t> on a Unix/Linux computer system are referred to as </a:t>
            </a:r>
            <a:r>
              <a:rPr lang="en-CA" sz="2500" b="1" dirty="0"/>
              <a:t>processes</a:t>
            </a:r>
            <a:r>
              <a:rPr lang="en-CA" sz="2500" dirty="0"/>
              <a:t>.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  <a:p>
            <a:pPr marL="0" indent="0">
              <a:buNone/>
            </a:pPr>
            <a:r>
              <a:rPr lang="en-CA" sz="2500" b="1" dirty="0"/>
              <a:t>Characteristics of Processes: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  <a:p>
            <a:r>
              <a:rPr lang="en-CA" sz="2200" dirty="0"/>
              <a:t>Each process has an </a:t>
            </a:r>
            <a:r>
              <a:rPr lang="en-CA" sz="2200" b="1" dirty="0"/>
              <a:t>owner</a:t>
            </a:r>
            <a:br>
              <a:rPr lang="en-CA" sz="2200" b="1" dirty="0"/>
            </a:br>
            <a:endParaRPr lang="en-CA" sz="2200" b="1" dirty="0"/>
          </a:p>
          <a:p>
            <a:r>
              <a:rPr lang="en-CA" sz="2200" dirty="0"/>
              <a:t>Each process has a unique ID (</a:t>
            </a:r>
            <a:r>
              <a:rPr lang="en-CA" sz="2200" b="1" dirty="0"/>
              <a:t>PID</a:t>
            </a:r>
            <a:r>
              <a:rPr lang="en-CA" sz="2200" dirty="0"/>
              <a:t>) </a:t>
            </a:r>
            <a:br>
              <a:rPr lang="en-CA" sz="2200" dirty="0"/>
            </a:br>
            <a:endParaRPr lang="en-CA" sz="2200" dirty="0"/>
          </a:p>
          <a:p>
            <a:r>
              <a:rPr lang="en-CA" sz="2200" dirty="0"/>
              <a:t>Processes keep their </a:t>
            </a:r>
            <a:r>
              <a:rPr lang="en-CA" sz="2200" b="1" dirty="0"/>
              <a:t>PID</a:t>
            </a:r>
            <a:r>
              <a:rPr lang="en-CA" sz="2200" dirty="0"/>
              <a:t> for their entire life.</a:t>
            </a:r>
            <a:br>
              <a:rPr lang="en-CA" sz="2200" dirty="0"/>
            </a:br>
            <a:endParaRPr lang="en-CA" sz="2200" dirty="0"/>
          </a:p>
          <a:p>
            <a:r>
              <a:rPr lang="en-CA" sz="2200" dirty="0"/>
              <a:t>Usually a parent </a:t>
            </a:r>
            <a:r>
              <a:rPr lang="en-CA" sz="2200" b="1" dirty="0"/>
              <a:t>sleeps</a:t>
            </a:r>
            <a:r>
              <a:rPr lang="en-CA" sz="2200" dirty="0"/>
              <a:t> (i.e. </a:t>
            </a:r>
            <a:r>
              <a:rPr lang="en-CA" sz="2200" b="1" dirty="0"/>
              <a:t>suspended</a:t>
            </a:r>
            <a:r>
              <a:rPr lang="en-CA" sz="2200" dirty="0"/>
              <a:t>) when a </a:t>
            </a:r>
            <a:r>
              <a:rPr lang="en-CA" sz="2200" b="1" dirty="0"/>
              <a:t>child is running</a:t>
            </a:r>
            <a:r>
              <a:rPr lang="en-CA" sz="2200" dirty="0"/>
              <a:t/>
            </a:r>
            <a:br>
              <a:rPr lang="en-CA" sz="2200" dirty="0"/>
            </a:br>
            <a:r>
              <a:rPr lang="en-CA" sz="2200" dirty="0"/>
              <a:t>(the exception is when the child process is running in the background)</a:t>
            </a:r>
          </a:p>
          <a:p>
            <a:endParaRPr lang="en-CA" sz="2200" dirty="0"/>
          </a:p>
          <a:p>
            <a:r>
              <a:rPr lang="en-CA" sz="2200" dirty="0"/>
              <a:t>UNIX / Linux processes are </a:t>
            </a:r>
            <a:r>
              <a:rPr lang="en-CA" sz="2200" b="1" dirty="0"/>
              <a:t>hierarchical</a:t>
            </a:r>
            <a:r>
              <a:rPr lang="en-CA" sz="2200" dirty="0"/>
              <a:t>. The process structure can have</a:t>
            </a:r>
            <a:br>
              <a:rPr lang="en-CA" sz="2200" dirty="0"/>
            </a:br>
            <a:r>
              <a:rPr lang="en-CA" sz="2200" b="1" dirty="0"/>
              <a:t>children</a:t>
            </a:r>
            <a:r>
              <a:rPr lang="en-CA" sz="2200" dirty="0"/>
              <a:t> </a:t>
            </a:r>
            <a:r>
              <a:rPr lang="en-CA" sz="2200" b="1" dirty="0"/>
              <a:t>processes</a:t>
            </a:r>
            <a:r>
              <a:rPr lang="en-CA" sz="2200" dirty="0"/>
              <a:t>, </a:t>
            </a:r>
            <a:r>
              <a:rPr lang="en-CA" sz="2200" b="1" dirty="0"/>
              <a:t>great grandchild processes</a:t>
            </a:r>
            <a:r>
              <a:rPr lang="en-CA" sz="2200" dirty="0"/>
              <a:t>, etc.</a:t>
            </a:r>
          </a:p>
        </p:txBody>
      </p:sp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708D5F58-092D-9344-A6B2-045C1A6E04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 flipH="1">
            <a:off x="8029575" y="729804"/>
            <a:ext cx="35052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26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Managing Processes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10266289" cy="47557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sz="2200" b="1" dirty="0"/>
              <a:t>Viewing Process Information</a:t>
            </a:r>
            <a:r>
              <a:rPr lang="en-CA" dirty="0"/>
              <a:t/>
            </a:r>
            <a:br>
              <a:rPr lang="en-CA" dirty="0"/>
            </a:br>
            <a:r>
              <a:rPr lang="en-CA" sz="1600" dirty="0"/>
              <a:t>You can issue Linux commands to provide information regarding running processes.</a:t>
            </a:r>
            <a:br>
              <a:rPr lang="en-CA" sz="1600" dirty="0"/>
            </a:br>
            <a:r>
              <a:rPr lang="en-CA" sz="1600" dirty="0">
                <a:solidFill>
                  <a:schemeClr val="dk1"/>
                </a:solidFill>
              </a:rPr>
              <a:t>The </a:t>
            </a:r>
            <a:r>
              <a:rPr lang="en-CA" sz="1600" b="1" dirty="0" err="1">
                <a:solidFill>
                  <a:schemeClr val="dk1"/>
                </a:solidFill>
              </a:rPr>
              <a:t>ps</a:t>
            </a:r>
            <a:r>
              <a:rPr lang="en-CA" sz="1600" dirty="0">
                <a:solidFill>
                  <a:schemeClr val="dk1"/>
                </a:solidFill>
              </a:rPr>
              <a:t> (</a:t>
            </a:r>
            <a:r>
              <a:rPr lang="en-CA" sz="1600" i="1" dirty="0">
                <a:solidFill>
                  <a:schemeClr val="dk1"/>
                </a:solidFill>
              </a:rPr>
              <a:t>process status</a:t>
            </a:r>
            <a:r>
              <a:rPr lang="en-CA" sz="1600" dirty="0">
                <a:solidFill>
                  <a:schemeClr val="dk1"/>
                </a:solidFill>
              </a:rPr>
              <a:t>) command displays a </a:t>
            </a:r>
            <a:r>
              <a:rPr lang="en-CA" sz="1600" b="1" dirty="0">
                <a:solidFill>
                  <a:schemeClr val="dk1"/>
                </a:solidFill>
              </a:rPr>
              <a:t>snapshot</a:t>
            </a:r>
            <a:r>
              <a:rPr lang="en-CA" sz="1600" dirty="0">
                <a:solidFill>
                  <a:schemeClr val="dk1"/>
                </a:solidFill>
              </a:rPr>
              <a:t> of process information. </a:t>
            </a:r>
            <a:br>
              <a:rPr lang="en-CA" sz="1600" dirty="0">
                <a:solidFill>
                  <a:schemeClr val="dk1"/>
                </a:solidFill>
              </a:rPr>
            </a:br>
            <a:r>
              <a:rPr lang="en-CA" sz="1600" dirty="0">
                <a:solidFill>
                  <a:schemeClr val="dk1"/>
                </a:solidFill>
              </a:rPr>
              <a:t/>
            </a:r>
            <a:br>
              <a:rPr lang="en-CA" sz="1600" dirty="0">
                <a:solidFill>
                  <a:schemeClr val="dk1"/>
                </a:solidFill>
              </a:rPr>
            </a:br>
            <a:r>
              <a:rPr lang="en-CA" sz="1600" dirty="0">
                <a:solidFill>
                  <a:schemeClr val="dk1"/>
                </a:solidFill>
              </a:rPr>
              <a:t>The </a:t>
            </a:r>
            <a:r>
              <a:rPr lang="en-CA" sz="1600" b="1" dirty="0">
                <a:solidFill>
                  <a:schemeClr val="dk1"/>
                </a:solidFill>
              </a:rPr>
              <a:t>top</a:t>
            </a:r>
            <a:r>
              <a:rPr lang="en-CA" sz="1600" dirty="0">
                <a:solidFill>
                  <a:schemeClr val="dk1"/>
                </a:solidFill>
              </a:rPr>
              <a:t> command provides </a:t>
            </a:r>
            <a:r>
              <a:rPr lang="en-CA" sz="1600" b="1" dirty="0">
                <a:solidFill>
                  <a:schemeClr val="dk1"/>
                </a:solidFill>
              </a:rPr>
              <a:t>real-time </a:t>
            </a:r>
            <a:r>
              <a:rPr lang="en-CA" sz="1600" dirty="0">
                <a:solidFill>
                  <a:schemeClr val="dk1"/>
                </a:solidFill>
              </a:rPr>
              <a:t>status of </a:t>
            </a:r>
            <a:r>
              <a:rPr lang="en-CA" sz="1600" u="sng" dirty="0">
                <a:solidFill>
                  <a:schemeClr val="dk1"/>
                </a:solidFill>
              </a:rPr>
              <a:t>all</a:t>
            </a:r>
            <a:r>
              <a:rPr lang="en-CA" sz="1600" dirty="0">
                <a:solidFill>
                  <a:schemeClr val="dk1"/>
                </a:solidFill>
              </a:rPr>
              <a:t> running processes (press </a:t>
            </a:r>
            <a:r>
              <a:rPr lang="en-CA" sz="1600" b="1" dirty="0">
                <a:solidFill>
                  <a:schemeClr val="dk1"/>
                </a:solidFill>
              </a:rPr>
              <a:t>ctrl-c</a:t>
            </a:r>
            <a:r>
              <a:rPr lang="en-CA" sz="1600" dirty="0">
                <a:solidFill>
                  <a:schemeClr val="dk1"/>
                </a:solidFill>
              </a:rPr>
              <a:t> to exit top command)</a:t>
            </a:r>
            <a:br>
              <a:rPr lang="en-CA" sz="1600" dirty="0">
                <a:solidFill>
                  <a:schemeClr val="dk1"/>
                </a:solidFill>
              </a:rPr>
            </a:br>
            <a:r>
              <a:rPr lang="en-CA" sz="1600" dirty="0">
                <a:solidFill>
                  <a:schemeClr val="dk1"/>
                </a:solidFill>
              </a:rPr>
              <a:t/>
            </a:r>
            <a:br>
              <a:rPr lang="en-CA" sz="1600" dirty="0">
                <a:solidFill>
                  <a:schemeClr val="dk1"/>
                </a:solidFill>
              </a:rPr>
            </a:br>
            <a:r>
              <a:rPr lang="en-CA" sz="1600" dirty="0">
                <a:solidFill>
                  <a:schemeClr val="dk1"/>
                </a:solidFill>
              </a:rPr>
              <a:t/>
            </a:r>
            <a:br>
              <a:rPr lang="en-CA" sz="1600" dirty="0">
                <a:solidFill>
                  <a:schemeClr val="dk1"/>
                </a:solidFill>
              </a:rPr>
            </a:br>
            <a:r>
              <a:rPr lang="en-CA" sz="1600" dirty="0">
                <a:solidFill>
                  <a:schemeClr val="dk1"/>
                </a:solidFill>
              </a:rPr>
              <a:t/>
            </a:r>
            <a:br>
              <a:rPr lang="en-CA" sz="1600" dirty="0">
                <a:solidFill>
                  <a:schemeClr val="dk1"/>
                </a:solidFill>
              </a:rPr>
            </a:br>
            <a:r>
              <a:rPr lang="en-CA" sz="1600" dirty="0">
                <a:solidFill>
                  <a:schemeClr val="dk1"/>
                </a:solidFill>
              </a:rPr>
              <a:t/>
            </a:r>
            <a:br>
              <a:rPr lang="en-CA" sz="1600" dirty="0">
                <a:solidFill>
                  <a:schemeClr val="dk1"/>
                </a:solidFill>
              </a:rPr>
            </a:br>
            <a:r>
              <a:rPr lang="en-CA" sz="1600" dirty="0">
                <a:solidFill>
                  <a:schemeClr val="dk1"/>
                </a:solidFill>
              </a:rPr>
              <a:t/>
            </a:r>
            <a:br>
              <a:rPr lang="en-CA" sz="1600" dirty="0">
                <a:solidFill>
                  <a:schemeClr val="dk1"/>
                </a:solidFill>
              </a:rPr>
            </a:br>
            <a:r>
              <a:rPr lang="en-CA" sz="1600" dirty="0">
                <a:solidFill>
                  <a:schemeClr val="dk1"/>
                </a:solidFill>
              </a:rPr>
              <a:t/>
            </a:r>
            <a:br>
              <a:rPr lang="en-CA" sz="1600" dirty="0">
                <a:solidFill>
                  <a:schemeClr val="dk1"/>
                </a:solidFill>
              </a:rPr>
            </a:br>
            <a:r>
              <a:rPr lang="en-CA" sz="1600" dirty="0">
                <a:solidFill>
                  <a:schemeClr val="dk1"/>
                </a:solidFill>
              </a:rPr>
              <a:t/>
            </a:r>
            <a:br>
              <a:rPr lang="en-CA" sz="1600" dirty="0">
                <a:solidFill>
                  <a:schemeClr val="dk1"/>
                </a:solidFill>
              </a:rPr>
            </a:br>
            <a:r>
              <a:rPr lang="en-CA" sz="1600" dirty="0">
                <a:solidFill>
                  <a:schemeClr val="dk1"/>
                </a:solidFill>
              </a:rPr>
              <a:t/>
            </a:r>
            <a:br>
              <a:rPr lang="en-CA" sz="1600" dirty="0">
                <a:solidFill>
                  <a:schemeClr val="dk1"/>
                </a:solidFill>
              </a:rPr>
            </a:br>
            <a:r>
              <a:rPr lang="en-CA" sz="1600" dirty="0">
                <a:solidFill>
                  <a:schemeClr val="dk1"/>
                </a:solidFill>
              </a:rPr>
              <a:t/>
            </a:r>
            <a:br>
              <a:rPr lang="en-CA" sz="1600" dirty="0">
                <a:solidFill>
                  <a:schemeClr val="dk1"/>
                </a:solidFill>
              </a:rPr>
            </a:br>
            <a:r>
              <a:rPr lang="en-CA" sz="1600" dirty="0">
                <a:solidFill>
                  <a:schemeClr val="dk1"/>
                </a:solidFill>
              </a:rPr>
              <a:t/>
            </a:r>
            <a:br>
              <a:rPr lang="en-CA" sz="1600" dirty="0">
                <a:solidFill>
                  <a:schemeClr val="dk1"/>
                </a:solidFill>
              </a:rPr>
            </a:br>
            <a:endParaRPr lang="en-US" sz="1600" dirty="0"/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4A0990C-2CFA-0443-8DE4-54D49B3FE7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131704"/>
              </p:ext>
            </p:extLst>
          </p:nvPr>
        </p:nvGraphicFramePr>
        <p:xfrm>
          <a:off x="1608793" y="3688527"/>
          <a:ext cx="9288845" cy="2631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69001">
                  <a:extLst>
                    <a:ext uri="{9D8B030D-6E8A-4147-A177-3AD203B41FA5}">
                      <a16:colId xmlns:a16="http://schemas.microsoft.com/office/drawing/2014/main" val="3433539498"/>
                    </a:ext>
                  </a:extLst>
                </a:gridCol>
                <a:gridCol w="6319844">
                  <a:extLst>
                    <a:ext uri="{9D8B030D-6E8A-4147-A177-3AD203B41FA5}">
                      <a16:colId xmlns:a16="http://schemas.microsoft.com/office/drawing/2014/main" val="33514239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CA" sz="16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Linux Command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Purpose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968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b="1" i="0" kern="1200" dirty="0" err="1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ps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Basic listing of processes in current user’s terminal,</a:t>
                      </a:r>
                      <a:b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example: </a:t>
                      </a: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PID, process names</a:t>
                      </a: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926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b="1" i="0" kern="1200" dirty="0" err="1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ps</a:t>
                      </a: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-l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Detailed listing in current user’s terminal</a:t>
                      </a:r>
                      <a:b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example: </a:t>
                      </a: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PID</a:t>
                      </a: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 parent PID (</a:t>
                      </a: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PPID</a:t>
                      </a: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</a:t>
                      </a: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etc.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983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ps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-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ef</a:t>
                      </a:r>
                      <a:endParaRPr lang="en-US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Detailed listing ALL processes running on entire system.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011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ps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Detailed listing of processes for </a:t>
                      </a:r>
                      <a:r>
                        <a:rPr lang="en-US" sz="1400" b="1" dirty="0"/>
                        <a:t>ALL users </a:t>
                      </a:r>
                      <a:r>
                        <a:rPr lang="en-US" sz="1400" dirty="0"/>
                        <a:t>and background running services 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(i.e. </a:t>
                      </a:r>
                      <a:r>
                        <a:rPr lang="en-US" sz="1400" b="1" dirty="0"/>
                        <a:t>DAEMONS – background running services</a:t>
                      </a:r>
                      <a:r>
                        <a:rPr lang="en-US" sz="1400" dirty="0"/>
                        <a:t>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384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ps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–U username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Basic listing of processes running for a particular </a:t>
                      </a:r>
                      <a:r>
                        <a:rPr lang="en-US" sz="1400" b="1" dirty="0"/>
                        <a:t>user</a:t>
                      </a:r>
                      <a:r>
                        <a:rPr lang="en-US" sz="1400" b="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963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65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Managing Processes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5898782" cy="47557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sz="2400" b="1" dirty="0"/>
              <a:t>Instructor Demonstration</a:t>
            </a:r>
            <a:r>
              <a:rPr lang="en-CA" b="1" dirty="0"/>
              <a:t/>
            </a:r>
            <a:br>
              <a:rPr lang="en-CA" b="1" dirty="0"/>
            </a:br>
            <a:endParaRPr lang="en-CA" b="1" dirty="0"/>
          </a:p>
          <a:p>
            <a:pPr marL="0" indent="0">
              <a:buNone/>
            </a:pPr>
            <a:r>
              <a:rPr lang="en-CA" dirty="0"/>
              <a:t>Your instructor will now demonstrate how </a:t>
            </a:r>
            <a:br>
              <a:rPr lang="en-CA" dirty="0"/>
            </a:br>
            <a:r>
              <a:rPr lang="en-CA" dirty="0"/>
              <a:t>to</a:t>
            </a:r>
            <a:r>
              <a:rPr lang="en-CA" b="1" dirty="0"/>
              <a:t> view </a:t>
            </a:r>
            <a:r>
              <a:rPr lang="en-CA" dirty="0"/>
              <a:t>processes.</a:t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48FF1EA4-638D-2E42-96CA-18AA908DAD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10135411" y="1853754"/>
            <a:ext cx="1210020" cy="121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27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Managing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1706813"/>
            <a:ext cx="7607753" cy="475577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CA" sz="2600" b="1" dirty="0"/>
              <a:t>Foreground vs. Background Processes</a:t>
            </a:r>
            <a:br>
              <a:rPr lang="en-CA" sz="2600" b="1" dirty="0"/>
            </a:br>
            <a:endParaRPr lang="en-CA" sz="2600" b="1" dirty="0"/>
          </a:p>
          <a:p>
            <a:pPr marL="0" indent="0">
              <a:buNone/>
            </a:pPr>
            <a:r>
              <a:rPr lang="en-CA" dirty="0"/>
              <a:t>Processes in UNIX can run in the </a:t>
            </a:r>
            <a:r>
              <a:rPr lang="en-CA" b="1" dirty="0"/>
              <a:t>foreground</a:t>
            </a:r>
            <a:r>
              <a:rPr lang="en-CA" dirty="0"/>
              <a:t> or </a:t>
            </a:r>
            <a:r>
              <a:rPr lang="en-CA" b="1" dirty="0"/>
              <a:t>background</a:t>
            </a:r>
            <a:br>
              <a:rPr lang="en-CA" b="1" dirty="0"/>
            </a:br>
            <a:endParaRPr lang="en-CA" b="1" dirty="0"/>
          </a:p>
          <a:p>
            <a:pPr marL="0" indent="0">
              <a:buNone/>
            </a:pPr>
            <a:r>
              <a:rPr lang="en-CA" dirty="0"/>
              <a:t>Commands issued from the shell normally run in the </a:t>
            </a:r>
            <a:r>
              <a:rPr lang="en-CA" b="1" dirty="0"/>
              <a:t>foreground</a:t>
            </a:r>
            <a:r>
              <a:rPr lang="en-CA" dirty="0"/>
              <a:t>.</a:t>
            </a:r>
            <a:br>
              <a:rPr lang="en-CA" dirty="0"/>
            </a:br>
            <a:endParaRPr lang="en-CA" dirty="0"/>
          </a:p>
          <a:p>
            <a:pPr marL="0" indent="0">
              <a:buNone/>
            </a:pPr>
            <a:r>
              <a:rPr lang="en-CA" dirty="0"/>
              <a:t>Programs / Commands can be run in the </a:t>
            </a:r>
            <a:r>
              <a:rPr lang="en-CA" b="1" dirty="0"/>
              <a:t>background</a:t>
            </a:r>
            <a:r>
              <a:rPr lang="en-CA" dirty="0"/>
              <a:t> by placing an </a:t>
            </a:r>
            <a:r>
              <a:rPr lang="en-CA" b="1" dirty="0"/>
              <a:t>ampersand</a:t>
            </a:r>
            <a:r>
              <a:rPr lang="en-CA" dirty="0"/>
              <a:t> </a:t>
            </a:r>
            <a:r>
              <a:rPr lang="en-CA" b="1" dirty="0"/>
              <a:t>&amp;</a:t>
            </a:r>
            <a:r>
              <a:rPr lang="en-CA" dirty="0"/>
              <a:t> after the command.</a:t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i="1" dirty="0"/>
              <a:t>For example:  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 &amp;</a:t>
            </a:r>
            <a:b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7C20798C-2B06-CF4A-B5CE-CD246580CD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9648222" y="1180127"/>
            <a:ext cx="1803400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13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Managing Processes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9876821" cy="475577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CA" sz="2200" b="1" dirty="0"/>
              <a:t>Managing Foreground Processes</a:t>
            </a:r>
          </a:p>
          <a:p>
            <a:pPr marL="0" indent="0">
              <a:buNone/>
            </a:pPr>
            <a:r>
              <a:rPr lang="en-CA" dirty="0"/>
              <a:t>Users can </a:t>
            </a:r>
            <a:r>
              <a:rPr lang="en-CA" b="1" dirty="0"/>
              <a:t>manage processes </a:t>
            </a:r>
            <a:r>
              <a:rPr lang="en-CA" dirty="0"/>
              <a:t>to become more </a:t>
            </a:r>
            <a:r>
              <a:rPr lang="en-CA" b="1" dirty="0"/>
              <a:t>productive</a:t>
            </a:r>
            <a:r>
              <a:rPr lang="en-CA" dirty="0"/>
              <a:t> </a:t>
            </a:r>
            <a:br>
              <a:rPr lang="en-CA" dirty="0"/>
            </a:br>
            <a:r>
              <a:rPr lang="en-CA" dirty="0"/>
              <a:t>while working in the Unix / Linux Command-line environment.</a:t>
            </a:r>
          </a:p>
          <a:p>
            <a:pPr marL="0" indent="0">
              <a:buNone/>
            </a:pPr>
            <a:r>
              <a:rPr lang="en-CA" dirty="0"/>
              <a:t>Below are keyboard shortcuts to manage </a:t>
            </a:r>
            <a:r>
              <a:rPr lang="en-CA" b="1" dirty="0"/>
              <a:t>foreground</a:t>
            </a:r>
            <a:r>
              <a:rPr lang="en-CA" dirty="0"/>
              <a:t> processes.</a:t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4A0990C-2CFA-0443-8DE4-54D49B3FE7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727793"/>
              </p:ext>
            </p:extLst>
          </p:nvPr>
        </p:nvGraphicFramePr>
        <p:xfrm>
          <a:off x="1608667" y="3890581"/>
          <a:ext cx="8128000" cy="15646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48933">
                  <a:extLst>
                    <a:ext uri="{9D8B030D-6E8A-4147-A177-3AD203B41FA5}">
                      <a16:colId xmlns:a16="http://schemas.microsoft.com/office/drawing/2014/main" val="3433539498"/>
                    </a:ext>
                  </a:extLst>
                </a:gridCol>
                <a:gridCol w="6079067">
                  <a:extLst>
                    <a:ext uri="{9D8B030D-6E8A-4147-A177-3AD203B41FA5}">
                      <a16:colId xmlns:a16="http://schemas.microsoft.com/office/drawing/2014/main" val="33514239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Linux Command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Purpose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968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ctrl-c</a:t>
                      </a:r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Terminates</a:t>
                      </a:r>
                      <a:r>
                        <a:rPr lang="en-CA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 process running in the </a:t>
                      </a:r>
                      <a:r>
                        <a:rPr lang="en-CA" sz="16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foreground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406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ctrl-z</a:t>
                      </a:r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Sends a process running in the foreground into the </a:t>
                      </a:r>
                      <a:r>
                        <a:rPr lang="en-CA" sz="16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background</a:t>
                      </a:r>
                      <a:r>
                        <a:rPr lang="en-CA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Process is stopped (suspended) in background and requires </a:t>
                      </a:r>
                      <a:r>
                        <a:rPr lang="en-CA" sz="16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bg</a:t>
                      </a:r>
                      <a:r>
                        <a:rPr lang="en-CA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command to run in background.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90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940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Managing Processes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10215489" cy="475577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CA" sz="2400" b="1" dirty="0"/>
              <a:t>Managing Background Processes</a:t>
            </a:r>
            <a:r>
              <a:rPr lang="en-CA" b="1" dirty="0"/>
              <a:t/>
            </a:r>
            <a:br>
              <a:rPr lang="en-CA" b="1" dirty="0"/>
            </a:br>
            <a:endParaRPr lang="en-CA" b="1" dirty="0"/>
          </a:p>
          <a:p>
            <a:pPr marL="0" indent="0">
              <a:buNone/>
            </a:pPr>
            <a:r>
              <a:rPr lang="en-CA" dirty="0"/>
              <a:t>Below are common Linux commands / </a:t>
            </a:r>
            <a:r>
              <a:rPr lang="en-CA" b="1" dirty="0"/>
              <a:t>keyboard shortcuts </a:t>
            </a:r>
            <a:br>
              <a:rPr lang="en-CA" b="1" dirty="0"/>
            </a:br>
            <a:r>
              <a:rPr lang="en-CA" dirty="0"/>
              <a:t>to manage </a:t>
            </a:r>
            <a:r>
              <a:rPr lang="en-CA" b="1" dirty="0"/>
              <a:t>background</a:t>
            </a:r>
            <a:r>
              <a:rPr lang="en-CA" dirty="0"/>
              <a:t> processes.</a:t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4A0990C-2CFA-0443-8DE4-54D49B3FE7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402410"/>
              </p:ext>
            </p:extLst>
          </p:nvPr>
        </p:nvGraphicFramePr>
        <p:xfrm>
          <a:off x="1587044" y="3274721"/>
          <a:ext cx="7984808" cy="2778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41208">
                  <a:extLst>
                    <a:ext uri="{9D8B030D-6E8A-4147-A177-3AD203B41FA5}">
                      <a16:colId xmlns:a16="http://schemas.microsoft.com/office/drawing/2014/main" val="3433539498"/>
                    </a:ext>
                  </a:extLst>
                </a:gridCol>
                <a:gridCol w="5943600">
                  <a:extLst>
                    <a:ext uri="{9D8B030D-6E8A-4147-A177-3AD203B41FA5}">
                      <a16:colId xmlns:a16="http://schemas.microsoft.com/office/drawing/2014/main" val="33514239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Linux Command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Purpose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968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b="1" i="0" kern="1200" dirty="0" err="1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fg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 </a:t>
                      </a:r>
                      <a:r>
                        <a:rPr lang="en-CA" sz="1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fg</a:t>
                      </a: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(foreground) command moves a </a:t>
                      </a:r>
                      <a:r>
                        <a:rPr lang="en-CA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background</a:t>
                      </a: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job into the </a:t>
                      </a: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foreground</a:t>
                      </a: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The </a:t>
                      </a:r>
                      <a:r>
                        <a:rPr lang="en-CA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fg</a:t>
                      </a: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command issued without arguments will place the most recent process in the background to the foreground. </a:t>
                      </a:r>
                      <a:b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CA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Example: </a:t>
                      </a:r>
                      <a:r>
                        <a:rPr lang="en-CA" sz="1400" b="1" i="0" kern="1200" dirty="0" err="1">
                          <a:solidFill>
                            <a:srgbClr val="0070C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fg</a:t>
                      </a:r>
                      <a:r>
                        <a:rPr lang="en-CA" sz="1400" b="1" i="0" kern="1200" dirty="0">
                          <a:solidFill>
                            <a:srgbClr val="0070C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 %job-number</a:t>
                      </a:r>
                      <a:endParaRPr lang="en-US" sz="1400" dirty="0">
                        <a:solidFill>
                          <a:srgbClr val="0070C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926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b="1" i="0" kern="1200" dirty="0" err="1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bg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 </a:t>
                      </a:r>
                      <a:r>
                        <a:rPr lang="en-CA" sz="1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bg</a:t>
                      </a: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utility </a:t>
                      </a: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resumes suspended jobs </a:t>
                      </a: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 the current environment. The </a:t>
                      </a:r>
                      <a:r>
                        <a:rPr lang="en-CA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bg</a:t>
                      </a: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command issued without arguments will run the most recent process that was placed into the background.</a:t>
                      </a:r>
                      <a:r>
                        <a:rPr lang="en-CA" sz="1400" dirty="0"/>
                        <a:t/>
                      </a:r>
                      <a:br>
                        <a:rPr lang="en-CA" sz="1400" dirty="0"/>
                      </a:br>
                      <a:r>
                        <a:rPr lang="en-CA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Example: </a:t>
                      </a:r>
                      <a:r>
                        <a:rPr lang="en-CA" sz="1400" b="1" i="0" kern="1200" dirty="0" err="1">
                          <a:solidFill>
                            <a:srgbClr val="0070C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bg</a:t>
                      </a:r>
                      <a:r>
                        <a:rPr lang="en-CA" sz="1400" b="1" i="0" kern="1200" dirty="0">
                          <a:solidFill>
                            <a:srgbClr val="0070C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 %job-number</a:t>
                      </a:r>
                      <a:endParaRPr lang="en-US" sz="1400" dirty="0">
                        <a:solidFill>
                          <a:srgbClr val="0070C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983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jobs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 </a:t>
                      </a: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jobs</a:t>
                      </a: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utility displays the status of jobs that were started </a:t>
                      </a:r>
                      <a:b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the current shell environment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406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025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Managing Processes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6811889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Instructor Demonstration</a:t>
            </a:r>
            <a:r>
              <a:rPr lang="en-CA" b="1" dirty="0"/>
              <a:t/>
            </a:r>
            <a:br>
              <a:rPr lang="en-CA" b="1" dirty="0"/>
            </a:br>
            <a:endParaRPr lang="en-CA" b="1" dirty="0"/>
          </a:p>
          <a:p>
            <a:pPr marL="0" indent="0">
              <a:buNone/>
            </a:pPr>
            <a:r>
              <a:rPr lang="en-CA" dirty="0"/>
              <a:t>Your instructor will now demonstrate how </a:t>
            </a:r>
            <a:br>
              <a:rPr lang="en-CA" dirty="0"/>
            </a:br>
            <a:r>
              <a:rPr lang="en-CA" dirty="0"/>
              <a:t>to</a:t>
            </a:r>
            <a:r>
              <a:rPr lang="en-CA" b="1" dirty="0"/>
              <a:t> manage foreground </a:t>
            </a:r>
            <a:r>
              <a:rPr lang="en-CA" dirty="0"/>
              <a:t>and</a:t>
            </a:r>
            <a:r>
              <a:rPr lang="en-CA" b="1" dirty="0"/>
              <a:t> background </a:t>
            </a:r>
            <a:r>
              <a:rPr lang="en-CA" dirty="0"/>
              <a:t>processes.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48FF1EA4-638D-2E42-96CA-18AA908DAD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10135411" y="1853754"/>
            <a:ext cx="1210020" cy="121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04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{3D71E03E-4654-1148-BF73-F9F4AFE5A21B}tf10001119</Template>
  <TotalTime>9242</TotalTime>
  <Words>1118</Words>
  <Application>Microsoft Office PowerPoint</Application>
  <PresentationFormat>Widescreen</PresentationFormat>
  <Paragraphs>106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Courier New</vt:lpstr>
      <vt:lpstr>Gill Sans MT</vt:lpstr>
      <vt:lpstr>Gallery</vt:lpstr>
      <vt:lpstr>  ULI101:  Introduction to Unix / Linux and the Internet         Week 8: lesson 2     managing processes    aliases and command history  </vt:lpstr>
      <vt:lpstr>Lesson 2  topics</vt:lpstr>
      <vt:lpstr>Managing Processes</vt:lpstr>
      <vt:lpstr>Managing Processes</vt:lpstr>
      <vt:lpstr>Managing Processes</vt:lpstr>
      <vt:lpstr>Managing Processes</vt:lpstr>
      <vt:lpstr>Managing Processes</vt:lpstr>
      <vt:lpstr>Managing Processes</vt:lpstr>
      <vt:lpstr>Managing Processes</vt:lpstr>
      <vt:lpstr>Managing Processes</vt:lpstr>
      <vt:lpstr>Managing Processes</vt:lpstr>
      <vt:lpstr>aliases / Command History</vt:lpstr>
      <vt:lpstr>aliases / Command History</vt:lpstr>
      <vt:lpstr>Managing Processes</vt:lpstr>
      <vt:lpstr>HOMEWORK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SYST28296</dc:title>
  <dc:creator>Saul, Jennifer</dc:creator>
  <cp:lastModifiedBy>ITS</cp:lastModifiedBy>
  <cp:revision>697</cp:revision>
  <dcterms:created xsi:type="dcterms:W3CDTF">2019-04-25T17:31:46Z</dcterms:created>
  <dcterms:modified xsi:type="dcterms:W3CDTF">2022-04-29T07:43:08Z</dcterms:modified>
</cp:coreProperties>
</file>