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4"/>
  </p:notesMasterIdLst>
  <p:sldIdLst>
    <p:sldId id="301" r:id="rId2"/>
    <p:sldId id="257" r:id="rId3"/>
    <p:sldId id="332" r:id="rId4"/>
    <p:sldId id="260" r:id="rId5"/>
    <p:sldId id="276" r:id="rId6"/>
    <p:sldId id="285" r:id="rId7"/>
    <p:sldId id="287" r:id="rId8"/>
    <p:sldId id="319" r:id="rId9"/>
    <p:sldId id="288" r:id="rId10"/>
    <p:sldId id="326" r:id="rId11"/>
    <p:sldId id="329" r:id="rId12"/>
    <p:sldId id="3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24C57-204F-1045-B10D-C24E3A4DAF80}" v="81" dt="2022-01-09T18:49:03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ff589efc-7bdb-4c2a-ab65-6fce12576f74" providerId="ADAL" clId="{9F8FDC10-AD92-469E-90AA-5A471EDA6987}"/>
    <pc:docChg chg="delSld modSld">
      <pc:chgData name="Chris Johnson" userId="ff589efc-7bdb-4c2a-ab65-6fce12576f74" providerId="ADAL" clId="{9F8FDC10-AD92-469E-90AA-5A471EDA6987}" dt="2021-09-15T19:47:55.912" v="1" actId="20577"/>
      <pc:docMkLst>
        <pc:docMk/>
      </pc:docMkLst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343982343" sldId="256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896036711" sldId="261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664135072" sldId="294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610047828" sldId="298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98616617" sldId="299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939109305" sldId="302"/>
        </pc:sldMkLst>
      </pc:sldChg>
      <pc:sldChg chg="modSp">
        <pc:chgData name="Chris Johnson" userId="ff589efc-7bdb-4c2a-ab65-6fce12576f74" providerId="ADAL" clId="{9F8FDC10-AD92-469E-90AA-5A471EDA6987}" dt="2021-09-15T19:47:55.912" v="1" actId="20577"/>
        <pc:sldMkLst>
          <pc:docMk/>
          <pc:sldMk cId="2052958121" sldId="321"/>
        </pc:sldMkLst>
        <pc:spChg chg="mod">
          <ac:chgData name="Chris Johnson" userId="ff589efc-7bdb-4c2a-ab65-6fce12576f74" providerId="ADAL" clId="{9F8FDC10-AD92-469E-90AA-5A471EDA6987}" dt="2021-09-15T19:47:55.912" v="1" actId="20577"/>
          <ac:spMkLst>
            <pc:docMk/>
            <pc:sldMk cId="2052958121" sldId="321"/>
            <ac:spMk id="3" creationId="{99DF4C7A-3854-7B4B-8D4F-4AD959A565DC}"/>
          </ac:spMkLst>
        </pc:spChg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238403926" sldId="322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2075726154" sldId="323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4094791069" sldId="324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715932956" sldId="325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410863731" sldId="327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778720162" sldId="328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23030364" sldId="330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2986789715" sldId="331"/>
        </pc:sldMkLst>
      </pc:sldChg>
    </pc:docChg>
  </pc:docChgLst>
  <pc:docChgLst>
    <pc:chgData name="Chris Johnson" userId="ff589efc-7bdb-4c2a-ab65-6fce12576f74" providerId="ADAL" clId="{EA524C57-204F-1045-B10D-C24E3A4DAF80}"/>
    <pc:docChg chg="custSel modSld">
      <pc:chgData name="Chris Johnson" userId="ff589efc-7bdb-4c2a-ab65-6fce12576f74" providerId="ADAL" clId="{EA524C57-204F-1045-B10D-C24E3A4DAF80}" dt="2022-01-09T19:13:57.146" v="163" actId="20577"/>
      <pc:docMkLst>
        <pc:docMk/>
      </pc:docMkLst>
      <pc:sldChg chg="modSp mod modAnim">
        <pc:chgData name="Chris Johnson" userId="ff589efc-7bdb-4c2a-ab65-6fce12576f74" providerId="ADAL" clId="{EA524C57-204F-1045-B10D-C24E3A4DAF80}" dt="2022-01-09T18:46:32.051" v="55" actId="27636"/>
        <pc:sldMkLst>
          <pc:docMk/>
          <pc:sldMk cId="2517831130" sldId="260"/>
        </pc:sldMkLst>
        <pc:spChg chg="mod">
          <ac:chgData name="Chris Johnson" userId="ff589efc-7bdb-4c2a-ab65-6fce12576f74" providerId="ADAL" clId="{EA524C57-204F-1045-B10D-C24E3A4DAF80}" dt="2022-01-09T18:46:32.051" v="55" actId="27636"/>
          <ac:spMkLst>
            <pc:docMk/>
            <pc:sldMk cId="2517831130" sldId="260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7:16.886" v="94" actId="1076"/>
        <pc:sldMkLst>
          <pc:docMk/>
          <pc:sldMk cId="1699757199" sldId="276"/>
        </pc:sldMkLst>
        <pc:spChg chg="mod">
          <ac:chgData name="Chris Johnson" userId="ff589efc-7bdb-4c2a-ab65-6fce12576f74" providerId="ADAL" clId="{EA524C57-204F-1045-B10D-C24E3A4DAF80}" dt="2022-01-09T18:47:12.270" v="93" actId="27636"/>
          <ac:spMkLst>
            <pc:docMk/>
            <pc:sldMk cId="1699757199" sldId="276"/>
            <ac:spMk id="3" creationId="{99DF4C7A-3854-7B4B-8D4F-4AD959A565DC}"/>
          </ac:spMkLst>
        </pc:spChg>
        <pc:picChg chg="mod">
          <ac:chgData name="Chris Johnson" userId="ff589efc-7bdb-4c2a-ab65-6fce12576f74" providerId="ADAL" clId="{EA524C57-204F-1045-B10D-C24E3A4DAF80}" dt="2022-01-09T18:47:16.886" v="94" actId="1076"/>
          <ac:picMkLst>
            <pc:docMk/>
            <pc:sldMk cId="1699757199" sldId="276"/>
            <ac:picMk id="6" creationId="{19198C9B-FE8C-3944-B664-E9E39BABE2C7}"/>
          </ac:picMkLst>
        </pc:picChg>
      </pc:sldChg>
      <pc:sldChg chg="modSp mod">
        <pc:chgData name="Chris Johnson" userId="ff589efc-7bdb-4c2a-ab65-6fce12576f74" providerId="ADAL" clId="{EA524C57-204F-1045-B10D-C24E3A4DAF80}" dt="2022-01-09T18:47:28.882" v="96" actId="1076"/>
        <pc:sldMkLst>
          <pc:docMk/>
          <pc:sldMk cId="3489722857" sldId="285"/>
        </pc:sldMkLst>
        <pc:graphicFrameChg chg="mod">
          <ac:chgData name="Chris Johnson" userId="ff589efc-7bdb-4c2a-ab65-6fce12576f74" providerId="ADAL" clId="{EA524C57-204F-1045-B10D-C24E3A4DAF80}" dt="2022-01-09T18:47:25.735" v="95" actId="1076"/>
          <ac:graphicFrameMkLst>
            <pc:docMk/>
            <pc:sldMk cId="3489722857" sldId="285"/>
            <ac:graphicFrameMk id="4" creationId="{3D181DCE-7158-754D-8B84-2B46D8EE1D2C}"/>
          </ac:graphicFrameMkLst>
        </pc:graphicFrameChg>
        <pc:picChg chg="mod">
          <ac:chgData name="Chris Johnson" userId="ff589efc-7bdb-4c2a-ab65-6fce12576f74" providerId="ADAL" clId="{EA524C57-204F-1045-B10D-C24E3A4DAF80}" dt="2022-01-09T18:47:28.882" v="96" actId="1076"/>
          <ac:picMkLst>
            <pc:docMk/>
            <pc:sldMk cId="3489722857" sldId="285"/>
            <ac:picMk id="6" creationId="{8CC3DB44-376D-924A-8F75-CD61FDF5EDFF}"/>
          </ac:picMkLst>
        </pc:picChg>
      </pc:sldChg>
      <pc:sldChg chg="modSp mod">
        <pc:chgData name="Chris Johnson" userId="ff589efc-7bdb-4c2a-ab65-6fce12576f74" providerId="ADAL" clId="{EA524C57-204F-1045-B10D-C24E3A4DAF80}" dt="2022-01-09T18:47:36.584" v="97" actId="1076"/>
        <pc:sldMkLst>
          <pc:docMk/>
          <pc:sldMk cId="529668553" sldId="287"/>
        </pc:sldMkLst>
        <pc:graphicFrameChg chg="mod">
          <ac:chgData name="Chris Johnson" userId="ff589efc-7bdb-4c2a-ab65-6fce12576f74" providerId="ADAL" clId="{EA524C57-204F-1045-B10D-C24E3A4DAF80}" dt="2022-01-09T18:47:36.584" v="97" actId="1076"/>
          <ac:graphicFrameMkLst>
            <pc:docMk/>
            <pc:sldMk cId="529668553" sldId="287"/>
            <ac:graphicFrameMk id="5" creationId="{F156A8C2-ED0A-E745-A6E8-DEEA75BEEA97}"/>
          </ac:graphicFrameMkLst>
        </pc:graphicFrameChg>
      </pc:sldChg>
      <pc:sldChg chg="modSp mod">
        <pc:chgData name="Chris Johnson" userId="ff589efc-7bdb-4c2a-ab65-6fce12576f74" providerId="ADAL" clId="{EA524C57-204F-1045-B10D-C24E3A4DAF80}" dt="2022-01-09T18:47:59.131" v="104" actId="1076"/>
        <pc:sldMkLst>
          <pc:docMk/>
          <pc:sldMk cId="64404423" sldId="288"/>
        </pc:sldMkLst>
        <pc:spChg chg="mod">
          <ac:chgData name="Chris Johnson" userId="ff589efc-7bdb-4c2a-ab65-6fce12576f74" providerId="ADAL" clId="{EA524C57-204F-1045-B10D-C24E3A4DAF80}" dt="2022-01-09T18:47:51.685" v="102" actId="20577"/>
          <ac:spMkLst>
            <pc:docMk/>
            <pc:sldMk cId="64404423" sldId="288"/>
            <ac:spMk id="3" creationId="{99DF4C7A-3854-7B4B-8D4F-4AD959A565DC}"/>
          </ac:spMkLst>
        </pc:spChg>
        <pc:picChg chg="mod">
          <ac:chgData name="Chris Johnson" userId="ff589efc-7bdb-4c2a-ab65-6fce12576f74" providerId="ADAL" clId="{EA524C57-204F-1045-B10D-C24E3A4DAF80}" dt="2022-01-09T18:47:59.131" v="104" actId="1076"/>
          <ac:picMkLst>
            <pc:docMk/>
            <pc:sldMk cId="64404423" sldId="288"/>
            <ac:picMk id="6" creationId="{4622E272-8AE0-594F-A8C2-8A9CBD9FA2C8}"/>
          </ac:picMkLst>
        </pc:picChg>
      </pc:sldChg>
      <pc:sldChg chg="modSp mod">
        <pc:chgData name="Chris Johnson" userId="ff589efc-7bdb-4c2a-ab65-6fce12576f74" providerId="ADAL" clId="{EA524C57-204F-1045-B10D-C24E3A4DAF80}" dt="2022-01-09T19:13:57.146" v="163" actId="20577"/>
        <pc:sldMkLst>
          <pc:docMk/>
          <pc:sldMk cId="1986477174" sldId="301"/>
        </pc:sldMkLst>
        <pc:spChg chg="mod">
          <ac:chgData name="Chris Johnson" userId="ff589efc-7bdb-4c2a-ab65-6fce12576f74" providerId="ADAL" clId="{EA524C57-204F-1045-B10D-C24E3A4DAF80}" dt="2022-01-09T19:13:57.146" v="163" actId="20577"/>
          <ac:spMkLst>
            <pc:docMk/>
            <pc:sldMk cId="1986477174" sldId="301"/>
            <ac:spMk id="2" creationId="{1AF487AF-3253-5F42-B599-57667778EABD}"/>
          </ac:spMkLst>
        </pc:spChg>
      </pc:sldChg>
      <pc:sldChg chg="modSp mod">
        <pc:chgData name="Chris Johnson" userId="ff589efc-7bdb-4c2a-ab65-6fce12576f74" providerId="ADAL" clId="{EA524C57-204F-1045-B10D-C24E3A4DAF80}" dt="2022-01-09T18:47:45.067" v="98" actId="1076"/>
        <pc:sldMkLst>
          <pc:docMk/>
          <pc:sldMk cId="1789083601" sldId="319"/>
        </pc:sldMkLst>
        <pc:graphicFrameChg chg="mod">
          <ac:chgData name="Chris Johnson" userId="ff589efc-7bdb-4c2a-ab65-6fce12576f74" providerId="ADAL" clId="{EA524C57-204F-1045-B10D-C24E3A4DAF80}" dt="2022-01-09T18:47:45.067" v="98" actId="1076"/>
          <ac:graphicFrameMkLst>
            <pc:docMk/>
            <pc:sldMk cId="1789083601" sldId="319"/>
            <ac:graphicFrameMk id="4" creationId="{3D181DCE-7158-754D-8B84-2B46D8EE1D2C}"/>
          </ac:graphicFrameMkLst>
        </pc:graphicFrameChg>
      </pc:sldChg>
      <pc:sldChg chg="modSp">
        <pc:chgData name="Chris Johnson" userId="ff589efc-7bdb-4c2a-ab65-6fce12576f74" providerId="ADAL" clId="{EA524C57-204F-1045-B10D-C24E3A4DAF80}" dt="2022-01-09T18:49:03.705" v="158" actId="20577"/>
        <pc:sldMkLst>
          <pc:docMk/>
          <pc:sldMk cId="2052958121" sldId="321"/>
        </pc:sldMkLst>
        <pc:spChg chg="mod">
          <ac:chgData name="Chris Johnson" userId="ff589efc-7bdb-4c2a-ab65-6fce12576f74" providerId="ADAL" clId="{EA524C57-204F-1045-B10D-C24E3A4DAF80}" dt="2022-01-09T18:49:03.705" v="158" actId="20577"/>
          <ac:spMkLst>
            <pc:docMk/>
            <pc:sldMk cId="2052958121" sldId="321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8:13.956" v="116" actId="20577"/>
        <pc:sldMkLst>
          <pc:docMk/>
          <pc:sldMk cId="1604225408" sldId="326"/>
        </pc:sldMkLst>
        <pc:spChg chg="mod">
          <ac:chgData name="Chris Johnson" userId="ff589efc-7bdb-4c2a-ab65-6fce12576f74" providerId="ADAL" clId="{EA524C57-204F-1045-B10D-C24E3A4DAF80}" dt="2022-01-09T18:48:13.956" v="116" actId="20577"/>
          <ac:spMkLst>
            <pc:docMk/>
            <pc:sldMk cId="1604225408" sldId="326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8:49.234" v="147" actId="20577"/>
        <pc:sldMkLst>
          <pc:docMk/>
          <pc:sldMk cId="1486106247" sldId="329"/>
        </pc:sldMkLst>
        <pc:spChg chg="mod">
          <ac:chgData name="Chris Johnson" userId="ff589efc-7bdb-4c2a-ab65-6fce12576f74" providerId="ADAL" clId="{EA524C57-204F-1045-B10D-C24E3A4DAF80}" dt="2022-01-09T18:48:49.234" v="147" actId="20577"/>
          <ac:spMkLst>
            <pc:docMk/>
            <pc:sldMk cId="1486106247" sldId="329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6:14.126" v="41" actId="20577"/>
        <pc:sldMkLst>
          <pc:docMk/>
          <pc:sldMk cId="2730456002" sldId="332"/>
        </pc:sldMkLst>
        <pc:spChg chg="mod">
          <ac:chgData name="Chris Johnson" userId="ff589efc-7bdb-4c2a-ab65-6fce12576f74" providerId="ADAL" clId="{EA524C57-204F-1045-B10D-C24E3A4DAF80}" dt="2022-01-09T18:46:14.126" v="41" actId="20577"/>
          <ac:spMkLst>
            <pc:docMk/>
            <pc:sldMk cId="2730456002" sldId="332"/>
            <ac:spMk id="3" creationId="{99DF4C7A-3854-7B4B-8D4F-4AD959A565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4455B-62BF-5D44-9335-C2CCD755CF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1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lder-explorer-files-documents-3d-150112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lder-explorer-files-documents-3d-150112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Ic_visibility_off_48px.svg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2:_Unix_/_Linux_File_Management#LINUX_PRACTICE_QUESTIONS" TargetMode="External"/><Relationship Id="rId2" Type="http://schemas.openxmlformats.org/officeDocument/2006/relationships/hyperlink" Target="https://wiki.cdot.senecacollege.ca/wiki/Tutorial2:_Unix_/_Linux_File_Management#INVESTIGATION_1:_MANAGING_DIRECTOR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Path_(computing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commons.wikimedia.org/wiki/File:PICOL_icon_Path.sv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539541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  ULI101:  Introduction to Unix / Linux and the Internet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Week2:</a:t>
            </a:r>
            <a:r>
              <a:rPr lang="en-US" sz="2200" dirty="0"/>
              <a:t>  </a:t>
            </a:r>
            <a:r>
              <a:rPr lang="en-US" sz="2200" dirty="0">
                <a:solidFill>
                  <a:srgbClr val="0070C0"/>
                </a:solidFill>
              </a:rPr>
              <a:t>lesson 1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Unix &amp; Linux file management concepts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managing directories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3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76924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Determine Type of File</a:t>
            </a:r>
          </a:p>
          <a:p>
            <a:pPr marL="0" indent="0">
              <a:buNone/>
            </a:pPr>
            <a:r>
              <a:rPr lang="en-CA" sz="1700" dirty="0"/>
              <a:t>When issuing the </a:t>
            </a: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sz="1700" dirty="0"/>
              <a:t> command to view the contents of a directory, </a:t>
            </a:r>
            <a:br>
              <a:rPr lang="en-CA" sz="1700" dirty="0"/>
            </a:br>
            <a:r>
              <a:rPr lang="en-CA" sz="1700" dirty="0"/>
              <a:t>the </a:t>
            </a: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–l</a:t>
            </a:r>
            <a:r>
              <a:rPr lang="en-CA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700" dirty="0"/>
              <a:t>option can be used to help determine file type.</a:t>
            </a:r>
            <a:endParaRPr lang="en-CA" sz="1600" dirty="0"/>
          </a:p>
          <a:p>
            <a:pPr marL="0" indent="0">
              <a:buNone/>
            </a:pPr>
            <a:r>
              <a:rPr lang="en-CA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marL="0" indent="0">
              <a:buNone/>
            </a:pPr>
            <a:r>
              <a:rPr lang="en-CA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-x 2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users 6 Jan 11 09:42 documents</a:t>
            </a:r>
          </a:p>
          <a:p>
            <a:pPr marL="0" indent="0">
              <a:buNone/>
            </a:pPr>
            <a:r>
              <a:rPr lang="en-CA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-r--r-- 1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users 0 Jan 11 09:42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endParaRPr lang="en-CA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rw-rw-rw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- 1 root root 1, 3 Dec  2 07:25 /dev/null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700" dirty="0"/>
              <a:t>The first character on the </a:t>
            </a:r>
            <a:r>
              <a:rPr lang="en-CA" sz="1700" b="1" u="sng" dirty="0"/>
              <a:t>left</a:t>
            </a:r>
            <a:r>
              <a:rPr lang="en-CA" sz="1700" dirty="0"/>
              <a:t> of the output indicates the type of file: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directory file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regular file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device file</a:t>
            </a:r>
          </a:p>
        </p:txBody>
      </p:sp>
      <p:pic>
        <p:nvPicPr>
          <p:cNvPr id="5" name="Picture 4" descr="A picture containing text, businesscard, envelope, vector graphics&#10;&#10;Description automatically generated">
            <a:extLst>
              <a:ext uri="{FF2B5EF4-FFF2-40B4-BE49-F238E27FC236}">
                <a16:creationId xmlns:a16="http://schemas.microsoft.com/office/drawing/2014/main" id="{97B9CB2D-B39A-8048-9E24-D997E7F1B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18777" y="1480262"/>
            <a:ext cx="1436077" cy="11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2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7692422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400" b="1" dirty="0"/>
              <a:t>Hidden Files</a:t>
            </a:r>
          </a:p>
          <a:p>
            <a:pPr marL="0" indent="0">
              <a:buNone/>
            </a:pPr>
            <a:r>
              <a:rPr lang="en-CA" dirty="0"/>
              <a:t>A file is hidden if its name starts with a period “.”  This can hide both regular files and directory files.</a:t>
            </a:r>
          </a:p>
          <a:p>
            <a:pPr marL="0" indent="0">
              <a:buNone/>
            </a:pPr>
            <a:r>
              <a:rPr lang="en-CA" b="1" dirty="0"/>
              <a:t>Why make files hidden?</a:t>
            </a:r>
          </a:p>
          <a:p>
            <a:r>
              <a:rPr lang="en-CA" sz="1800" dirty="0"/>
              <a:t>To clean up directories </a:t>
            </a:r>
          </a:p>
          <a:p>
            <a:r>
              <a:rPr lang="en-CA" sz="1800" dirty="0"/>
              <a:t>To hide backups </a:t>
            </a:r>
          </a:p>
          <a:p>
            <a:r>
              <a:rPr lang="en-CA" sz="1800" dirty="0"/>
              <a:t>To protect important files from accidental deletion </a:t>
            </a:r>
          </a:p>
          <a:p>
            <a:pPr marL="0" indent="0">
              <a:buNone/>
            </a:pPr>
            <a:r>
              <a:rPr lang="en-CA" dirty="0"/>
              <a:t>If you issued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without arguments, hidden files do NOT appear.</a:t>
            </a:r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-a</a:t>
            </a:r>
            <a:r>
              <a:rPr lang="en-CA" dirty="0"/>
              <a:t> option will show all files including hidden and non-hidden. Current and Parent directories ( . and ..) are displayed.</a:t>
            </a:r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-A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option will show all files including hidden and </a:t>
            </a:r>
            <a:br>
              <a:rPr lang="en-CA" dirty="0"/>
            </a:br>
            <a:r>
              <a:rPr lang="en-CA" dirty="0"/>
              <a:t>non-hidden. Current and Parent directories ( . and ..) are NOT displayed.</a:t>
            </a:r>
            <a:endParaRPr lang="en-US" dirty="0"/>
          </a:p>
        </p:txBody>
      </p:sp>
      <p:pic>
        <p:nvPicPr>
          <p:cNvPr id="7" name="Picture 6" descr="A picture containing text, businesscard, envelope, vector graphics&#10;&#10;Description automatically generated">
            <a:extLst>
              <a:ext uri="{FF2B5EF4-FFF2-40B4-BE49-F238E27FC236}">
                <a16:creationId xmlns:a16="http://schemas.microsoft.com/office/drawing/2014/main" id="{245EA76C-0BF8-9442-A0D7-EECD54555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18777" y="1480262"/>
            <a:ext cx="1436077" cy="1104675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3E9728AE-EF52-4744-906B-F523B75F27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9973761" y="1858830"/>
            <a:ext cx="726107" cy="72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116776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P</a:t>
            </a:r>
            <a:r>
              <a:rPr lang="en-CA" dirty="0" smtClean="0"/>
              <a:t>erform </a:t>
            </a:r>
            <a:r>
              <a:rPr lang="en-CA" dirty="0"/>
              <a:t>the online tutorial </a:t>
            </a:r>
            <a:r>
              <a:rPr lang="en-CA" b="1" dirty="0" err="1" smtClean="0"/>
              <a:t>Tutorial</a:t>
            </a:r>
            <a:r>
              <a:rPr lang="en-CA" b="1" dirty="0" smtClean="0"/>
              <a:t> </a:t>
            </a:r>
            <a:r>
              <a:rPr lang="en-CA" b="1" dirty="0"/>
              <a:t>2: Unix / Linux File </a:t>
            </a:r>
            <a:r>
              <a:rPr lang="en-CA" b="1" dirty="0" smtClean="0"/>
              <a:t>Management</a:t>
            </a:r>
            <a:br>
              <a:rPr lang="en-CA" b="1" dirty="0" smtClean="0"/>
            </a:br>
            <a:r>
              <a:rPr lang="en-US" b="1" spc="-1" dirty="0">
                <a:solidFill>
                  <a:srgbClr val="000000"/>
                </a:solidFill>
              </a:rPr>
              <a:t>(Due: Friday Week </a:t>
            </a:r>
            <a:r>
              <a:rPr lang="en-US" b="1" spc="-1" dirty="0" smtClean="0">
                <a:solidFill>
                  <a:srgbClr val="000000"/>
                </a:solidFill>
              </a:rPr>
              <a:t>3 </a:t>
            </a:r>
            <a:r>
              <a:rPr lang="en-US" b="1" spc="-1" dirty="0">
                <a:solidFill>
                  <a:srgbClr val="000000"/>
                </a:solidFill>
              </a:rPr>
              <a:t>@ midnight for a 2% grade)</a:t>
            </a:r>
            <a:r>
              <a:rPr lang="en-US" spc="-1" dirty="0">
                <a:solidFill>
                  <a:srgbClr val="000000"/>
                </a:solidFill>
              </a:rPr>
              <a:t>:</a:t>
            </a:r>
            <a:r>
              <a:rPr lang="en-CA" b="1" dirty="0" smtClean="0"/>
              <a:t/>
            </a:r>
            <a:br>
              <a:rPr lang="en-CA" b="1" dirty="0" smtClean="0"/>
            </a:br>
            <a:endParaRPr lang="en-CA" sz="2000" dirty="0"/>
          </a:p>
          <a:p>
            <a:pPr lvl="1"/>
            <a:r>
              <a:rPr lang="en-CA" sz="2000" dirty="0">
                <a:hlinkClick r:id="rId2"/>
              </a:rPr>
              <a:t>INVESTIGATION 1: MANAGING DIRECTORIES</a:t>
            </a: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(Questions </a:t>
            </a:r>
            <a:r>
              <a:rPr lang="en-CA" dirty="0"/>
              <a:t>1 – 8)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5295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Unix / Linux File Management Concepts</a:t>
            </a:r>
          </a:p>
          <a:p>
            <a:pPr lvl="1"/>
            <a:r>
              <a:rPr lang="en-US" dirty="0"/>
              <a:t>Purpose of Directories</a:t>
            </a:r>
          </a:p>
          <a:p>
            <a:pPr lvl="1"/>
            <a:r>
              <a:rPr lang="en-US" dirty="0"/>
              <a:t>Directory Pathnames / Tree Diagrams</a:t>
            </a:r>
          </a:p>
          <a:p>
            <a:pPr lvl="1"/>
            <a:r>
              <a:rPr lang="en-US" dirty="0"/>
              <a:t>Filename Rules</a:t>
            </a:r>
          </a:p>
          <a:p>
            <a:pPr marL="0" indent="0">
              <a:buNone/>
            </a:pPr>
            <a:r>
              <a:rPr lang="en-US" b="1" dirty="0"/>
              <a:t>Managing Directories</a:t>
            </a:r>
          </a:p>
          <a:p>
            <a:pPr lvl="1" fontAlgn="t"/>
            <a:r>
              <a:rPr lang="en-US" dirty="0"/>
              <a:t>Creating / Viewing Contents of / Manipulating / Removing Directories:</a:t>
            </a:r>
            <a:br>
              <a:rPr lang="en-US" dirty="0"/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–p,</a:t>
            </a:r>
            <a:r>
              <a:rPr lang="en-CA" sz="1400" b="1" dirty="0"/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rm -r –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ls  -l -d –R </a:t>
            </a:r>
            <a:r>
              <a:rPr lang="en-CA" sz="1400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cp –R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endParaRPr lang="en-CA" sz="1400" dirty="0"/>
          </a:p>
          <a:p>
            <a:pPr lvl="1" fontAlgn="t"/>
            <a:r>
              <a:rPr lang="en-CA" dirty="0"/>
              <a:t>Demonstration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Homework</a:t>
            </a:r>
          </a:p>
          <a:p>
            <a:pPr lvl="1"/>
            <a:r>
              <a:rPr lang="en-US" dirty="0"/>
              <a:t>Perform </a:t>
            </a:r>
            <a:r>
              <a:rPr lang="en-US" b="1" dirty="0"/>
              <a:t>Tutorial 2: Unix / Linux File Management (Investigation 1)</a:t>
            </a:r>
            <a:br>
              <a:rPr lang="en-US" b="1" dirty="0"/>
            </a:br>
            <a:r>
              <a:rPr lang="en-US" dirty="0"/>
              <a:t>Perform LINUX PRACTICE QUESTIONS (1 – 8)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Management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6496667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Purpose of Unix / Linux Directories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To better </a:t>
            </a:r>
            <a:r>
              <a:rPr lang="en-CA" b="1" dirty="0"/>
              <a:t>organize</a:t>
            </a:r>
            <a:r>
              <a:rPr lang="en-CA" dirty="0"/>
              <a:t> files (</a:t>
            </a:r>
            <a:r>
              <a:rPr lang="en-CA" dirty="0" err="1"/>
              <a:t>eg.</a:t>
            </a:r>
            <a:r>
              <a:rPr lang="en-CA" dirty="0"/>
              <a:t> text, images, documents, spreadsheets, programs) within your Matrix account, they should be stored in </a:t>
            </a:r>
            <a:r>
              <a:rPr lang="en-CA" b="1" dirty="0"/>
              <a:t>directories</a:t>
            </a:r>
            <a:r>
              <a:rPr lang="en-CA" dirty="0"/>
              <a:t>. </a:t>
            </a:r>
          </a:p>
          <a:p>
            <a:pPr marL="0" indent="0">
              <a:buNone/>
            </a:pPr>
            <a:r>
              <a:rPr lang="en-CA" dirty="0"/>
              <a:t>To further organize </a:t>
            </a:r>
            <a:r>
              <a:rPr lang="en-CA" u="sng" dirty="0"/>
              <a:t>many</a:t>
            </a:r>
            <a:r>
              <a:rPr lang="en-CA" dirty="0"/>
              <a:t> files, directories may contain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/>
              <a:t>sub-directories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Learning how to issue Linux commands for </a:t>
            </a:r>
            <a:r>
              <a:rPr lang="en-CA" b="1" dirty="0"/>
              <a:t>navigating</a:t>
            </a:r>
            <a:r>
              <a:rPr lang="en-CA" dirty="0"/>
              <a:t> and </a:t>
            </a:r>
            <a:r>
              <a:rPr lang="en-CA" b="1" dirty="0"/>
              <a:t>manipulating</a:t>
            </a:r>
            <a:r>
              <a:rPr lang="en-CA" dirty="0"/>
              <a:t> directory and files within the the Linux filesystem are </a:t>
            </a:r>
            <a:r>
              <a:rPr lang="en-CA" b="1" dirty="0"/>
              <a:t>essential skills</a:t>
            </a:r>
            <a:r>
              <a:rPr lang="en-CA" dirty="0"/>
              <a:t> for Linux users and Linux system administrators (i.e. </a:t>
            </a:r>
            <a:r>
              <a:rPr lang="en-CA" i="1" dirty="0" err="1"/>
              <a:t>sysadmins</a:t>
            </a:r>
            <a:r>
              <a:rPr lang="en-CA" dirty="0" smtClean="0"/>
              <a:t>).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" name="Picture 9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EAB98CCA-A567-7A47-9057-CA5CEF8B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908" y="2492323"/>
            <a:ext cx="3690004" cy="17373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04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Management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37162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Purpose of Unix / Linux Directories</a:t>
            </a:r>
          </a:p>
          <a:p>
            <a:pPr marL="0" indent="0">
              <a:buNone/>
            </a:pPr>
            <a:r>
              <a:rPr lang="en-CA" dirty="0"/>
              <a:t>The Unix/Linux file system is </a:t>
            </a:r>
            <a:r>
              <a:rPr lang="en-CA" b="1" dirty="0"/>
              <a:t>hierarchical</a:t>
            </a:r>
            <a:r>
              <a:rPr lang="en-CA" dirty="0"/>
              <a:t>, like other operating systems such as </a:t>
            </a:r>
            <a:r>
              <a:rPr lang="en-CA" b="1" dirty="0"/>
              <a:t>Windows</a:t>
            </a:r>
            <a:r>
              <a:rPr lang="en-CA" dirty="0"/>
              <a:t>, </a:t>
            </a:r>
            <a:r>
              <a:rPr lang="en-CA" b="1" dirty="0"/>
              <a:t>Mac OSX</a:t>
            </a:r>
            <a:r>
              <a:rPr lang="en-CA" dirty="0"/>
              <a:t>, etc. In Unix / Linux (as opposed to MS Windows), there are no drive letters</a:t>
            </a:r>
            <a:br>
              <a:rPr lang="en-CA" dirty="0"/>
            </a:br>
            <a:r>
              <a:rPr lang="en-CA" dirty="0"/>
              <a:t>such as </a:t>
            </a:r>
            <a:r>
              <a:rPr lang="en-CA" b="1" dirty="0"/>
              <a:t>C:</a:t>
            </a:r>
            <a:r>
              <a:rPr lang="en-CA" dirty="0"/>
              <a:t>, or </a:t>
            </a:r>
            <a:r>
              <a:rPr lang="en-CA" b="1" dirty="0"/>
              <a:t>D:</a:t>
            </a: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dirty="0"/>
              <a:t>All files and directories appear under a single ancestor directory called the "</a:t>
            </a:r>
            <a:r>
              <a:rPr lang="en-CA" b="1" dirty="0"/>
              <a:t>root directory</a:t>
            </a:r>
            <a:r>
              <a:rPr lang="en-CA" dirty="0"/>
              <a:t>".</a:t>
            </a:r>
          </a:p>
          <a:p>
            <a:pPr marL="0" indent="0">
              <a:buNone/>
            </a:pPr>
            <a:r>
              <a:rPr lang="en-CA" dirty="0"/>
              <a:t>In the Linux (Unix) OS, the "</a:t>
            </a:r>
            <a:r>
              <a:rPr lang="en-CA" b="1" dirty="0"/>
              <a:t>root directory</a:t>
            </a:r>
            <a:r>
              <a:rPr lang="en-CA" dirty="0"/>
              <a:t>" / is the starting directory, and other "</a:t>
            </a:r>
            <a:r>
              <a:rPr lang="en-CA" i="1" dirty="0"/>
              <a:t>child directories</a:t>
            </a:r>
            <a:r>
              <a:rPr lang="en-CA" dirty="0"/>
              <a:t>", "</a:t>
            </a:r>
            <a:r>
              <a:rPr lang="en-CA" b="1" dirty="0"/>
              <a:t>grandchild directories</a:t>
            </a:r>
            <a:r>
              <a:rPr lang="en-CA" dirty="0"/>
              <a:t>", etc. can be created as required. The hierarchical structure resembles an "</a:t>
            </a:r>
            <a:r>
              <a:rPr lang="en-CA" i="1" dirty="0"/>
              <a:t>upside-down tree</a:t>
            </a:r>
            <a:r>
              <a:rPr lang="en-CA" dirty="0"/>
              <a:t>". There is actually a command called </a:t>
            </a:r>
            <a:r>
              <a:rPr lang="en-CA" b="1" dirty="0"/>
              <a:t>tree</a:t>
            </a:r>
            <a:r>
              <a:rPr lang="en-CA" dirty="0"/>
              <a:t> that displays a "</a:t>
            </a:r>
            <a:r>
              <a:rPr lang="en-CA" b="1" dirty="0"/>
              <a:t>directory tree diagram</a:t>
            </a:r>
            <a:r>
              <a:rPr lang="en-CA" dirty="0"/>
              <a:t>"!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" name="Picture 13" descr="Text, letter&#10;&#10;Description automatically generated">
            <a:extLst>
              <a:ext uri="{FF2B5EF4-FFF2-40B4-BE49-F238E27FC236}">
                <a16:creationId xmlns:a16="http://schemas.microsoft.com/office/drawing/2014/main" id="{593823C0-B625-364F-B46D-D0E56691F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9711" y="4865500"/>
            <a:ext cx="2175143" cy="13069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5BEB6AA-B46A-6E4D-9F3A-09123BD9D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908" y="2492323"/>
            <a:ext cx="3690004" cy="17373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78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/>
              <a:t>Directory Pathnames</a:t>
            </a:r>
          </a:p>
          <a:p>
            <a:pPr marL="0" indent="0">
              <a:buNone/>
            </a:pPr>
            <a:r>
              <a:rPr lang="en-CA" i="1" dirty="0"/>
              <a:t>A </a:t>
            </a:r>
            <a:r>
              <a:rPr lang="en-CA" b="1" i="1" dirty="0"/>
              <a:t>pathname</a:t>
            </a:r>
            <a:r>
              <a:rPr lang="en-CA" i="1" dirty="0"/>
              <a:t> is used to specify the </a:t>
            </a:r>
            <a:r>
              <a:rPr lang="en-CA" b="1" i="1" dirty="0"/>
              <a:t>location</a:t>
            </a:r>
            <a:r>
              <a:rPr lang="en-CA" i="1" dirty="0"/>
              <a:t> of a file within the file system.</a:t>
            </a:r>
          </a:p>
          <a:p>
            <a:pPr marL="0" indent="0">
              <a:buNone/>
            </a:pPr>
            <a:r>
              <a:rPr lang="en-CA" i="1" dirty="0"/>
              <a:t>A pathname </a:t>
            </a:r>
            <a:r>
              <a:rPr lang="en-CA" b="1" i="1" dirty="0"/>
              <a:t>points</a:t>
            </a:r>
            <a:r>
              <a:rPr lang="en-CA" i="1" dirty="0"/>
              <a:t> to a file system location by </a:t>
            </a:r>
            <a:r>
              <a:rPr lang="en-CA" b="1" i="1" dirty="0"/>
              <a:t>following the directory tree hierarchy</a:t>
            </a:r>
            <a:r>
              <a:rPr lang="en-CA" i="1" dirty="0"/>
              <a:t> expressed in a string of characters in which path components, separated by a delimiting character, represent each directory. </a:t>
            </a:r>
          </a:p>
          <a:p>
            <a:pPr marL="0" indent="0">
              <a:buNone/>
            </a:pPr>
            <a:r>
              <a:rPr lang="en-CA" i="1" dirty="0"/>
              <a:t>The </a:t>
            </a:r>
            <a:r>
              <a:rPr lang="en-CA" b="1" i="1" dirty="0"/>
              <a:t>delimiting character</a:t>
            </a:r>
            <a:r>
              <a:rPr lang="en-CA" i="1" dirty="0"/>
              <a:t> is most commonly the slash character ("</a:t>
            </a:r>
            <a:r>
              <a:rPr lang="en-CA" b="1" i="1" dirty="0"/>
              <a:t>/</a:t>
            </a:r>
            <a:r>
              <a:rPr lang="en-CA" i="1" dirty="0"/>
              <a:t>").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Example:</a:t>
            </a: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/home/your-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seneca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-id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Reference: </a:t>
            </a:r>
            <a:r>
              <a:rPr lang="en-CA" dirty="0">
                <a:hlinkClick r:id="rId2"/>
              </a:rPr>
              <a:t>https://en.wikipedia.org/wiki/Path_(computing</a:t>
            </a:r>
            <a:r>
              <a:rPr lang="en-CA" dirty="0" smtClean="0">
                <a:hlinkClick r:id="rId2"/>
              </a:rPr>
              <a:t>)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3C3DC78-401C-954E-AF6A-839B00BD5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0290347" y="942306"/>
            <a:ext cx="1529013" cy="1529013"/>
          </a:xfrm>
          <a:prstGeom prst="rect">
            <a:avLst/>
          </a:prstGeom>
        </p:spPr>
      </p:pic>
      <p:pic>
        <p:nvPicPr>
          <p:cNvPr id="6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19198C9B-FE8C-3944-B664-E9E39BABE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2213" y="3816266"/>
            <a:ext cx="2436267" cy="18438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97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558439"/>
            <a:ext cx="881783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Common Unix / Linux Directories</a:t>
            </a:r>
          </a:p>
          <a:p>
            <a:pPr marL="0" indent="0">
              <a:buNone/>
            </a:pPr>
            <a:r>
              <a:rPr lang="en-CA" sz="1600" dirty="0"/>
              <a:t>Below are several common Unix / Linux Directories and their purpose: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81DCE-7158-754D-8B84-2B46D8EE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1889"/>
              </p:ext>
            </p:extLst>
          </p:nvPr>
        </p:nvGraphicFramePr>
        <p:xfrm>
          <a:off x="1451577" y="2490532"/>
          <a:ext cx="6004300" cy="364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8362">
                  <a:extLst>
                    <a:ext uri="{9D8B030D-6E8A-4147-A177-3AD203B41FA5}">
                      <a16:colId xmlns:a16="http://schemas.microsoft.com/office/drawing/2014/main" val="4249162776"/>
                    </a:ext>
                  </a:extLst>
                </a:gridCol>
                <a:gridCol w="4195938">
                  <a:extLst>
                    <a:ext uri="{9D8B030D-6E8A-4147-A177-3AD203B41FA5}">
                      <a16:colId xmlns:a16="http://schemas.microsoft.com/office/drawing/2014/main" val="387123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Directory </a:t>
                      </a:r>
                      <a:r>
                        <a:rPr lang="en-US" sz="1400" dirty="0" err="1"/>
                        <a:t>Pathame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directory (ancestor to all directories)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to store users’ home directories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/home/username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CA" sz="14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User's Home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/bin , 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system binaries (commands)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utilities for system administration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2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administration files (</a:t>
                      </a:r>
                      <a:r>
                        <a:rPr lang="en-CA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eg.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passwd)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0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 files (log and mail files)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3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/</a:t>
                      </a:r>
                      <a:r>
                        <a:rPr lang="en-US" sz="1400" b="1" dirty="0" err="1"/>
                        <a:t>tmp</a:t>
                      </a:r>
                      <a:r>
                        <a:rPr lang="en-US" sz="1400" b="1" dirty="0"/>
                        <a:t> , /var/</a:t>
                      </a:r>
                      <a:r>
                        <a:rPr lang="en-US" sz="1400" b="1" dirty="0" err="1"/>
                        <a:t>tmp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Temporary files for programs</a:t>
                      </a:r>
                      <a:endParaRPr lang="en-CA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509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/dev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 driver files (terminals, printers, etc.)</a:t>
                      </a:r>
                      <a:endParaRPr lang="en-CA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12198"/>
                  </a:ext>
                </a:extLst>
              </a:tr>
            </a:tbl>
          </a:graphicData>
        </a:graphic>
      </p:graphicFrame>
      <p:pic>
        <p:nvPicPr>
          <p:cNvPr id="6" name="Picture 5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CC3DB44-376D-924A-8F75-CD61FDF5E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965" y="2955068"/>
            <a:ext cx="4168126" cy="19625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97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Directory File Naming Rules</a:t>
            </a:r>
            <a:endParaRPr lang="en-CA" dirty="0"/>
          </a:p>
          <a:p>
            <a:pPr marL="0" indent="0">
              <a:buNone/>
            </a:pPr>
            <a:r>
              <a:rPr lang="en-CA" sz="1600" dirty="0"/>
              <a:t>Before learning to </a:t>
            </a:r>
            <a:r>
              <a:rPr lang="en-CA" sz="1600" b="1" dirty="0"/>
              <a:t>create</a:t>
            </a:r>
            <a:r>
              <a:rPr lang="en-CA" sz="1600" dirty="0"/>
              <a:t> directories, it is important to understand what represents an appropriate directory filename. Here are some </a:t>
            </a:r>
            <a:r>
              <a:rPr lang="en-CA" sz="1600" b="1" dirty="0"/>
              <a:t>rules</a:t>
            </a:r>
            <a:r>
              <a:rPr lang="en-CA" sz="1600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56A8C2-ED0A-E745-A6E8-DEEA75BEE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33378"/>
              </p:ext>
            </p:extLst>
          </p:nvPr>
        </p:nvGraphicFramePr>
        <p:xfrm>
          <a:off x="1451580" y="2971989"/>
          <a:ext cx="9603274" cy="23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03274">
                  <a:extLst>
                    <a:ext uri="{9D8B030D-6E8A-4147-A177-3AD203B41FA5}">
                      <a16:colId xmlns:a16="http://schemas.microsoft.com/office/drawing/2014/main" val="2006780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/>
                        <a:t>Unix / Linux File Naming Rules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dirty="0"/>
                        <a:t>Unix/Linux characters are </a:t>
                      </a:r>
                      <a:r>
                        <a:rPr lang="en-CA" sz="1400" b="1" dirty="0"/>
                        <a:t>case sensitive</a:t>
                      </a:r>
                      <a:r>
                        <a:rPr lang="en-CA" sz="1400" dirty="0"/>
                        <a:t>  (e.g. always use lowercase letters)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1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 a 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directory naming scheme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(this will help you to better navigate within your directory structure)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dirty="0"/>
                        <a:t>Make your directory names </a:t>
                      </a:r>
                      <a:r>
                        <a:rPr lang="en-CA" sz="1400" b="1" dirty="0"/>
                        <a:t>meaningful </a:t>
                      </a:r>
                      <a:r>
                        <a:rPr lang="en-CA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(short but descriptive)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8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1" dirty="0"/>
                        <a:t>Avoid using spaces</a:t>
                      </a:r>
                      <a:r>
                        <a:rPr lang="en-CA" sz="1400" dirty="0"/>
                        <a:t> for directory names (consider </a:t>
                      </a:r>
                      <a:r>
                        <a:rPr lang="en-CA" sz="1400" b="1" dirty="0"/>
                        <a:t>periods</a:t>
                      </a:r>
                      <a:r>
                        <a:rPr lang="en-CA" sz="1400" dirty="0"/>
                        <a:t>, </a:t>
                      </a:r>
                      <a:r>
                        <a:rPr lang="en-CA" sz="1400" b="1" dirty="0"/>
                        <a:t>hyphens</a:t>
                      </a:r>
                      <a:r>
                        <a:rPr lang="en-CA" sz="1400" dirty="0"/>
                        <a:t>, and </a:t>
                      </a:r>
                      <a:r>
                        <a:rPr lang="en-CA" sz="1400" b="1" dirty="0"/>
                        <a:t>underscores</a:t>
                      </a:r>
                      <a:r>
                        <a:rPr lang="en-CA" sz="1400" dirty="0"/>
                        <a:t> instead)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21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1" dirty="0"/>
                        <a:t>Avoid non-alphanumeric characters</a:t>
                      </a:r>
                      <a:r>
                        <a:rPr lang="en-CA" sz="1400" dirty="0"/>
                        <a:t>, as they may have a special meaning to the system that will make </a:t>
                      </a:r>
                      <a:br>
                        <a:rPr lang="en-CA" sz="1400" dirty="0"/>
                      </a:br>
                      <a:r>
                        <a:rPr lang="en-CA" sz="1400" dirty="0"/>
                        <a:t>your work more difficult when changing to directories,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835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Managing Directories</a:t>
            </a:r>
          </a:p>
          <a:p>
            <a:pPr marL="0" indent="0">
              <a:buNone/>
            </a:pPr>
            <a:r>
              <a:rPr lang="en-CA" sz="1600" dirty="0"/>
              <a:t>Below are some common Unix / Linux commands to manage Directories: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81DCE-7158-754D-8B84-2B46D8EE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752688"/>
              </p:ext>
            </p:extLst>
          </p:nvPr>
        </p:nvGraphicFramePr>
        <p:xfrm>
          <a:off x="1451578" y="2619414"/>
          <a:ext cx="10048761" cy="331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4228">
                  <a:extLst>
                    <a:ext uri="{9D8B030D-6E8A-4147-A177-3AD203B41FA5}">
                      <a16:colId xmlns:a16="http://schemas.microsoft.com/office/drawing/2014/main" val="4249162776"/>
                    </a:ext>
                  </a:extLst>
                </a:gridCol>
                <a:gridCol w="7634533">
                  <a:extLst>
                    <a:ext uri="{9D8B030D-6E8A-4147-A177-3AD203B41FA5}">
                      <a16:colId xmlns:a16="http://schemas.microsoft.com/office/drawing/2014/main" val="387123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Directory </a:t>
                      </a:r>
                      <a:r>
                        <a:rPr lang="en-US" dirty="0" err="1"/>
                        <a:t>Pathame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mkdir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Creates a directory.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creates parent directories then directory pathnames specified.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rmdir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</a:t>
                      </a:r>
                      <a:r>
                        <a:rPr lang="en-CA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rm -r -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files, but when used with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option, will remove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non-empty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directories and their contents.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is used to prompt user to confirm deletion of directory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ls  -l -d –R 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tree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directory contents. Useful to verify if directory was created.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lists the directory itself  (not contents)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displays directories and subdirectory contents.  The tree command displays diagram of directory structure.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cp -R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Copies directory and its contents (recursive) to a different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2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mv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Moves directory and its contents to a different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0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0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Managing Directories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manage directories by issuing Unix / Linux commands:</a:t>
            </a:r>
          </a:p>
          <a:p>
            <a:r>
              <a:rPr lang="en-CA" sz="1600" dirty="0"/>
              <a:t>Create directory structure as shown in diagram to the right</a:t>
            </a:r>
          </a:p>
          <a:p>
            <a:r>
              <a:rPr lang="en-CA" sz="1600" dirty="0"/>
              <a:t>View / Verify created directories</a:t>
            </a:r>
          </a:p>
          <a:p>
            <a:r>
              <a:rPr lang="en-CA" sz="1600" dirty="0"/>
              <a:t>Copy directories</a:t>
            </a:r>
          </a:p>
          <a:p>
            <a:r>
              <a:rPr lang="en-CA" sz="1600" dirty="0"/>
              <a:t>Move directories</a:t>
            </a:r>
          </a:p>
          <a:p>
            <a:r>
              <a:rPr lang="en-CA" sz="1600" dirty="0"/>
              <a:t>Remove empty directories</a:t>
            </a:r>
          </a:p>
          <a:p>
            <a:r>
              <a:rPr lang="en-CA" sz="1600" dirty="0"/>
              <a:t>Remove non-empty directories</a:t>
            </a: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C29754-1F4E-AC43-B293-7013AB00A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22E272-8AE0-594F-A8C2-8A9CBD9F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223" y="2539234"/>
            <a:ext cx="4021621" cy="30909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40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7981</TotalTime>
  <Words>1168</Words>
  <Application>Microsoft Office PowerPoint</Application>
  <PresentationFormat>Widescreen</PresentationFormat>
  <Paragraphs>116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Gill Sans MT</vt:lpstr>
      <vt:lpstr>Wingdings</vt:lpstr>
      <vt:lpstr>Gallery</vt:lpstr>
      <vt:lpstr>  ULI101:  Introduction to Unix / Linux and the Internet         Week2:  lesson 1     Unix &amp; Linux file management concepts    managing directories</vt:lpstr>
      <vt:lpstr>Lesson 1  topics</vt:lpstr>
      <vt:lpstr>Linux File Management Concepts</vt:lpstr>
      <vt:lpstr>Linux File Management Concepts</vt:lpstr>
      <vt:lpstr>Linux File Management Concepts</vt:lpstr>
      <vt:lpstr>Linux File Management Concepts</vt:lpstr>
      <vt:lpstr>Linux File Management Concepts</vt:lpstr>
      <vt:lpstr>Managing Directories</vt:lpstr>
      <vt:lpstr>Managing Directories</vt:lpstr>
      <vt:lpstr>Managing Directories</vt:lpstr>
      <vt:lpstr>Managing Directories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ITS</cp:lastModifiedBy>
  <cp:revision>486</cp:revision>
  <dcterms:created xsi:type="dcterms:W3CDTF">2019-04-25T17:31:46Z</dcterms:created>
  <dcterms:modified xsi:type="dcterms:W3CDTF">2022-04-29T07:45:36Z</dcterms:modified>
</cp:coreProperties>
</file>