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6"/>
  </p:notesMasterIdLst>
  <p:sldIdLst>
    <p:sldId id="351" r:id="rId2"/>
    <p:sldId id="352" r:id="rId3"/>
    <p:sldId id="353" r:id="rId4"/>
    <p:sldId id="384" r:id="rId5"/>
    <p:sldId id="396" r:id="rId6"/>
    <p:sldId id="385" r:id="rId7"/>
    <p:sldId id="386" r:id="rId8"/>
    <p:sldId id="387" r:id="rId9"/>
    <p:sldId id="373" r:id="rId10"/>
    <p:sldId id="397" r:id="rId11"/>
    <p:sldId id="399" r:id="rId12"/>
    <p:sldId id="400" r:id="rId13"/>
    <p:sldId id="401" r:id="rId14"/>
    <p:sldId id="3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AA99D-0B3A-834B-84BC-37E170E5BD44}" v="24" dt="2022-01-09T19:25:56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NOME_Termin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9:_Regular_Expressions#INVESTIGATION_3:_OTHER_COMMANDS_THAT_USE_REGULAR_EXPRESSIONS" TargetMode="External"/><Relationship Id="rId2" Type="http://schemas.openxmlformats.org/officeDocument/2006/relationships/hyperlink" Target="https://wiki.cdot.senecacollege.ca/wiki/Tutorial9:_Regular_Expressions#INVESTIGATION_2:_EXTENDED_REGULAR_EXPRESS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t.senecacollege.ca/~murray.saul/uli101/uli101_command_practice_9b.doc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544392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/>
              <a:t>  </a:t>
            </a:r>
            <a:r>
              <a:rPr lang="en-US" sz="2400"/>
              <a:t>ULI101:  Introduction to Unix / Linux and the Internet</a:t>
            </a:r>
            <a:br>
              <a:rPr lang="en-US"/>
            </a:br>
            <a:r>
              <a:rPr lang="en-US" sz="1200"/>
              <a:t> </a:t>
            </a:r>
            <a:br>
              <a:rPr lang="en-US"/>
            </a:br>
            <a:r>
              <a:rPr lang="en-US" sz="2200"/>
              <a:t>  </a:t>
            </a:r>
            <a:br>
              <a:rPr lang="en-US" sz="2200"/>
            </a:br>
            <a:r>
              <a:rPr lang="en-US" sz="2200"/>
              <a:t>   </a:t>
            </a:r>
            <a:r>
              <a:rPr lang="en-US" sz="2200">
                <a:solidFill>
                  <a:srgbClr val="0070C0"/>
                </a:solidFill>
              </a:rPr>
              <a:t>Week 8: lesson 2</a:t>
            </a:r>
            <a:br>
              <a:rPr lang="en-US" sz="2200">
                <a:solidFill>
                  <a:srgbClr val="0070C0"/>
                </a:solidFill>
              </a:rPr>
            </a:br>
            <a:br>
              <a:rPr lang="en-US" sz="2200"/>
            </a:br>
            <a:r>
              <a:rPr lang="en-US" sz="2200">
                <a:solidFill>
                  <a:srgbClr val="0070C0"/>
                </a:solidFill>
              </a:rPr>
              <a:t>   </a:t>
            </a:r>
            <a:r>
              <a:rPr lang="en-CA" sz="2200">
                <a:solidFill>
                  <a:srgbClr val="0070C0"/>
                </a:solidFill>
              </a:rPr>
              <a:t>extended regular expressions</a:t>
            </a:r>
            <a:br>
              <a:rPr lang="en-CA" sz="2200">
                <a:solidFill>
                  <a:srgbClr val="0070C0"/>
                </a:solidFill>
              </a:rPr>
            </a:br>
            <a:r>
              <a:rPr lang="en-CA" sz="2200">
                <a:solidFill>
                  <a:srgbClr val="0070C0"/>
                </a:solidFill>
              </a:rPr>
              <a:t>   Linux commands that use regular expressions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/>
              <a:t>Photos and icons used in this slide show are licensed under </a:t>
            </a:r>
            <a:r>
              <a:rPr lang="en-CA">
                <a:hlinkClick r:id="rId2"/>
              </a:rPr>
              <a:t>CC BY-SA</a:t>
            </a:r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5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Regular Expressions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47657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Other Linux Commands that Use </a:t>
            </a:r>
            <a:br>
              <a:rPr lang="en-CA" sz="2400" b="1"/>
            </a:br>
            <a:r>
              <a:rPr lang="en-CA" sz="2400" b="1"/>
              <a:t>Extended Regular Expressions</a:t>
            </a: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/>
              <a:t>  ,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endParaRPr lang="en-US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/>
              <a:t>When searching for patterns using the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/>
              <a:t>,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/>
              <a:t>, or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b="1"/>
              <a:t> </a:t>
            </a:r>
            <a:r>
              <a:rPr lang="en-US"/>
              <a:t>commands</a:t>
            </a:r>
            <a:r>
              <a:rPr lang="en-US" b="1"/>
              <a:t>, </a:t>
            </a:r>
            <a:r>
              <a:rPr lang="en-US"/>
              <a:t>you</a:t>
            </a:r>
            <a:r>
              <a:rPr lang="en-US" b="1"/>
              <a:t> </a:t>
            </a:r>
            <a:r>
              <a:rPr lang="en-US"/>
              <a:t>specify a regular expression with a </a:t>
            </a:r>
            <a:r>
              <a:rPr lang="en-US" b="1"/>
              <a:t>forward slash / </a:t>
            </a:r>
            <a:endParaRPr lang="en-US"/>
          </a:p>
          <a:p>
            <a:pPr marL="0" indent="0">
              <a:buNone/>
            </a:pPr>
            <a:r>
              <a:rPr lang="en-US" i="1"/>
              <a:t>Example with </a:t>
            </a:r>
            <a:r>
              <a:rPr lang="en-US" b="1" i="1"/>
              <a:t>man ls </a:t>
            </a:r>
            <a:r>
              <a:rPr lang="en-US" i="1"/>
              <a:t>command:</a:t>
            </a:r>
            <a:br>
              <a:rPr lang="en-US"/>
            </a:b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/classify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6CE9E7-DAF4-004D-8E06-4587494B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988" y="3267941"/>
            <a:ext cx="3460750" cy="14541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A482B386-B9BD-BF40-9873-7D43251BD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Regular Expressions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/>
              <a:t>Other Linux Commands that Use </a:t>
            </a:r>
            <a:br>
              <a:rPr lang="en-CA" sz="2400" b="1"/>
            </a:br>
            <a:r>
              <a:rPr lang="en-CA" sz="2400" b="1"/>
              <a:t>Extended Regular Expressions</a:t>
            </a: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endParaRPr lang="en-US"/>
          </a:p>
          <a:p>
            <a:pPr marL="0" indent="0">
              <a:buNone/>
            </a:pPr>
            <a:r>
              <a:rPr lang="en-US"/>
              <a:t>The </a:t>
            </a:r>
            <a:r>
              <a:rPr lang="en-US" b="1"/>
              <a:t>vi</a:t>
            </a:r>
            <a:r>
              <a:rPr lang="en-US"/>
              <a:t> text editor use regular expressions to search</a:t>
            </a:r>
            <a:br>
              <a:rPr lang="en-US"/>
            </a:br>
            <a:r>
              <a:rPr lang="en-US"/>
              <a:t>and manipulate (edit) text within a text document.</a:t>
            </a:r>
          </a:p>
          <a:p>
            <a:pPr marL="0" indent="0">
              <a:buNone/>
            </a:pPr>
            <a:r>
              <a:rPr lang="en-US" i="1"/>
              <a:t>Examples:</a:t>
            </a:r>
            <a:br>
              <a:rPr lang="en-US" b="1"/>
            </a:b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/pattern            </a:t>
            </a:r>
            <a:r>
              <a:rPr lang="en-US"/>
              <a:t>– search for pattern in text file</a:t>
            </a:r>
            <a:br>
              <a:rPr lang="en-US"/>
            </a:b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:%s/uli101/ULI101/g </a:t>
            </a:r>
            <a:r>
              <a:rPr lang="en-US"/>
              <a:t>– search and replace text globally (all lines)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7" name="Picture 6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85461349-09FB-304C-9E0C-8E89CD178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14DC12A-7555-9F4F-A941-D9636042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700" y="2926303"/>
            <a:ext cx="3455092" cy="14668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574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Regular Expressions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310586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Using Regular Expressions with Linux Commands other than grep</a:t>
            </a: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b="1"/>
              <a:t> ,</a:t>
            </a:r>
            <a:r>
              <a:rPr lang="en-US"/>
              <a:t> </a:t>
            </a:r>
            <a:r>
              <a:rPr lang="en-US" b="1"/>
              <a:t>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endParaRPr lang="en-US"/>
          </a:p>
          <a:p>
            <a:pPr marL="0" indent="0">
              <a:buNone/>
            </a:pPr>
            <a:r>
              <a:rPr lang="en-US"/>
              <a:t>The </a:t>
            </a:r>
            <a:r>
              <a:rPr lang="en-US" b="1"/>
              <a:t>awk</a:t>
            </a:r>
            <a:r>
              <a:rPr lang="en-US"/>
              <a:t> and </a:t>
            </a:r>
            <a:r>
              <a:rPr lang="en-US" b="1"/>
              <a:t>sed</a:t>
            </a:r>
            <a:r>
              <a:rPr lang="en-US"/>
              <a:t> Linux utilities are used to </a:t>
            </a:r>
            <a:r>
              <a:rPr lang="en-US" b="1"/>
              <a:t>manipulate</a:t>
            </a:r>
            <a:r>
              <a:rPr lang="en-US"/>
              <a:t> text, </a:t>
            </a:r>
            <a:br>
              <a:rPr lang="en-US"/>
            </a:br>
            <a:r>
              <a:rPr lang="en-US"/>
              <a:t>from files or via Linux pipeline commands.</a:t>
            </a:r>
          </a:p>
          <a:p>
            <a:pPr marL="0" indent="0">
              <a:buNone/>
            </a:pPr>
            <a:r>
              <a:rPr lang="en-US"/>
              <a:t>You will learn how to use these commands in a </a:t>
            </a:r>
            <a:r>
              <a:rPr lang="en-US" b="1"/>
              <a:t>later</a:t>
            </a:r>
            <a:r>
              <a:rPr lang="en-US"/>
              <a:t> lesson.</a:t>
            </a:r>
            <a:br>
              <a:rPr lang="en-US"/>
            </a:br>
            <a:endParaRPr lang="en-US"/>
          </a:p>
        </p:txBody>
      </p:sp>
      <p:pic>
        <p:nvPicPr>
          <p:cNvPr id="6" name="Picture 5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DCA1FE58-9FCF-ED4C-867E-064BD3C8A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Regular Expressions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01918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  <a:endParaRPr lang="en-CA" b="1"/>
          </a:p>
          <a:p>
            <a:pPr marL="0" indent="0">
              <a:buNone/>
            </a:pPr>
            <a:r>
              <a:rPr lang="en-US"/>
              <a:t>Your instructor will demonstrate examples of using </a:t>
            </a:r>
            <a:r>
              <a:rPr lang="en-US" b="1"/>
              <a:t>Extended</a:t>
            </a:r>
            <a:r>
              <a:rPr lang="en-US"/>
              <a:t> </a:t>
            </a:r>
            <a:r>
              <a:rPr lang="en-US" b="1"/>
              <a:t>Regular Expressions </a:t>
            </a:r>
            <a:r>
              <a:rPr lang="en-US"/>
              <a:t>with the </a:t>
            </a:r>
            <a:r>
              <a:rPr lang="en-US" b="1"/>
              <a:t>man</a:t>
            </a:r>
            <a:r>
              <a:rPr lang="en-US"/>
              <a:t>, </a:t>
            </a:r>
            <a:r>
              <a:rPr lang="en-US" b="1"/>
              <a:t>more</a:t>
            </a:r>
            <a:r>
              <a:rPr lang="en-US"/>
              <a:t>, </a:t>
            </a:r>
            <a:r>
              <a:rPr lang="en-US" b="1"/>
              <a:t>less</a:t>
            </a:r>
            <a:r>
              <a:rPr lang="en-US"/>
              <a:t> and </a:t>
            </a:r>
            <a:r>
              <a:rPr lang="en-US" b="1"/>
              <a:t>vi</a:t>
            </a:r>
            <a:r>
              <a:rPr lang="en-US"/>
              <a:t> utilities.</a:t>
            </a: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9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Regular expressions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Getting Practice</a:t>
            </a:r>
          </a:p>
          <a:p>
            <a:pPr marL="0" indent="0">
              <a:buNone/>
            </a:pPr>
            <a:r>
              <a:rPr lang="en-CA"/>
              <a:t>To get practice to help perform </a:t>
            </a:r>
            <a:r>
              <a:rPr lang="en-CA" b="1"/>
              <a:t>Assignment #3</a:t>
            </a:r>
            <a:r>
              <a:rPr lang="en-CA"/>
              <a:t>, perform </a:t>
            </a:r>
            <a:r>
              <a:rPr lang="en-CA" b="1"/>
              <a:t>Week 9  Tutorial:</a:t>
            </a:r>
            <a:endParaRPr lang="en-CA" sz="1600" b="1"/>
          </a:p>
          <a:p>
            <a:pPr lvl="1"/>
            <a:r>
              <a:rPr lang="en-CA">
                <a:hlinkClick r:id="rId2"/>
              </a:rPr>
              <a:t>INVESTIGATION 2: EXTENDED REGULAR EXPRESSIONS</a:t>
            </a:r>
            <a:endParaRPr lang="en-CA"/>
          </a:p>
          <a:p>
            <a:pPr lvl="1"/>
            <a:r>
              <a:rPr lang="en-CA">
                <a:hlinkClick r:id="rId3"/>
              </a:rPr>
              <a:t>INVESTIGATION 3: OTHER COMMANDS THAT USE REGULAR EXPRESSIONS</a:t>
            </a:r>
            <a:endParaRPr lang="en-CA"/>
          </a:p>
          <a:p>
            <a:pPr lvl="1"/>
            <a:r>
              <a:rPr lang="en-CA" sz="2000">
                <a:hlinkClick r:id="rId4"/>
              </a:rPr>
              <a:t>LINUX PRACTICE QUESTIONS</a:t>
            </a:r>
            <a:br>
              <a:rPr lang="en-CA" sz="2000"/>
            </a:br>
            <a:r>
              <a:rPr lang="en-US" sz="2000"/>
              <a:t>(</a:t>
            </a:r>
            <a:r>
              <a:rPr lang="en-US" sz="2000" b="1" u="sng"/>
              <a:t>Extended</a:t>
            </a:r>
            <a:r>
              <a:rPr lang="en-US" sz="2000" b="1"/>
              <a:t> Regular Expressions</a:t>
            </a:r>
            <a:r>
              <a:rPr lang="en-US" sz="2000"/>
              <a:t>, Parts </a:t>
            </a:r>
            <a:r>
              <a:rPr lang="en-US" sz="2000" b="1"/>
              <a:t>A</a:t>
            </a:r>
            <a:r>
              <a:rPr lang="en-US" sz="2000"/>
              <a:t> and </a:t>
            </a:r>
            <a:r>
              <a:rPr lang="en-US" sz="2000" b="1"/>
              <a:t>B</a:t>
            </a:r>
            <a:r>
              <a:rPr lang="en-US" sz="2000"/>
              <a:t>)</a:t>
            </a:r>
            <a:r>
              <a:rPr lang="en-CA" sz="2000"/>
              <a:t> </a:t>
            </a:r>
          </a:p>
          <a:p>
            <a:pPr marL="0" indent="0">
              <a:buNone/>
            </a:pPr>
            <a:r>
              <a:rPr lang="en-US" sz="2400" b="1"/>
              <a:t>Complete Assignment #2 (Due next Friday at midnight)</a:t>
            </a:r>
            <a:br>
              <a:rPr lang="en-US" sz="2400" b="1"/>
            </a:br>
            <a:r>
              <a:rPr lang="en-US" sz="2400" b="1"/>
              <a:t>Work on Assignment #3 (</a:t>
            </a:r>
            <a:r>
              <a:rPr lang="en-US" sz="2400"/>
              <a:t>Section 1: </a:t>
            </a:r>
            <a:r>
              <a:rPr lang="en-CA" sz="2400"/>
              <a:t>Regular Expressions Using grep)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Extended Regular Expressions</a:t>
            </a:r>
          </a:p>
          <a:p>
            <a:pPr lvl="1"/>
            <a:r>
              <a:rPr lang="en-US"/>
              <a:t>Definition / Purpose</a:t>
            </a:r>
          </a:p>
          <a:p>
            <a:pPr lvl="1"/>
            <a:r>
              <a:rPr lang="en-US"/>
              <a:t>Extended Regular Expressions Symbols</a:t>
            </a:r>
          </a:p>
          <a:p>
            <a:pPr lvl="1"/>
            <a:r>
              <a:rPr lang="en-US"/>
              <a:t>Instructor Demonstration</a:t>
            </a:r>
          </a:p>
          <a:p>
            <a:pPr marL="0" indent="0">
              <a:buNone/>
            </a:pPr>
            <a:r>
              <a:rPr lang="en-US" b="1"/>
              <a:t>Other Linux Commands That Use Regular Expressions</a:t>
            </a:r>
          </a:p>
          <a:p>
            <a:pPr lvl="1"/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 </a:t>
            </a:r>
            <a:r>
              <a:rPr lang="en-US"/>
              <a:t>, 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/>
              <a:t> , 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 </a:t>
            </a:r>
            <a:r>
              <a:rPr lang="en-US"/>
              <a:t>, 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 </a:t>
            </a:r>
            <a:r>
              <a:rPr lang="en-US"/>
              <a:t>, 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 </a:t>
            </a:r>
            <a:r>
              <a:rPr lang="en-US"/>
              <a:t>, 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</a:p>
          <a:p>
            <a:pPr marL="0" indent="0">
              <a:buNone/>
            </a:pPr>
            <a:r>
              <a:rPr lang="en-US" b="1"/>
              <a:t>Perform Week 9  Tutorial</a:t>
            </a:r>
          </a:p>
          <a:p>
            <a:pPr lvl="1"/>
            <a:r>
              <a:rPr lang="en-US"/>
              <a:t>Investigation 2</a:t>
            </a:r>
          </a:p>
          <a:p>
            <a:pPr lvl="1"/>
            <a:r>
              <a:rPr lang="en-US"/>
              <a:t>Review Questions (</a:t>
            </a:r>
            <a:r>
              <a:rPr lang="en-US" b="1" u="sng"/>
              <a:t>Extended</a:t>
            </a:r>
            <a:r>
              <a:rPr lang="en-US" b="1"/>
              <a:t> Regular Expressions</a:t>
            </a:r>
            <a:r>
              <a:rPr lang="en-US"/>
              <a:t>, Parts </a:t>
            </a:r>
            <a:r>
              <a:rPr lang="en-US" b="1"/>
              <a:t>A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)</a:t>
            </a:r>
          </a:p>
          <a:p>
            <a:pPr marL="0" indent="0">
              <a:buNone/>
            </a:pPr>
            <a:r>
              <a:rPr lang="en-US" b="1"/>
              <a:t>Complete Assignment #2 (Due next Friday at midnight)</a:t>
            </a:r>
            <a:br>
              <a:rPr lang="en-US" b="1"/>
            </a:br>
            <a:r>
              <a:rPr lang="en-US" b="1"/>
              <a:t>Work on Assignment #3 (</a:t>
            </a:r>
            <a:r>
              <a:rPr lang="en-US"/>
              <a:t>Section 1: </a:t>
            </a:r>
            <a:r>
              <a:rPr lang="en-CA"/>
              <a:t>Regular Expressions Using grep)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049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Extended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886082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b="1"/>
              <a:t>Extended Regular Expressions</a:t>
            </a:r>
          </a:p>
          <a:p>
            <a:pPr marL="0" indent="0">
              <a:buNone/>
            </a:pPr>
            <a:r>
              <a:rPr lang="en-CA" b="1"/>
              <a:t>Extended Regular Expressions </a:t>
            </a:r>
            <a:r>
              <a:rPr lang="en-CA"/>
              <a:t>consist of </a:t>
            </a:r>
            <a:r>
              <a:rPr lang="en-CA" u="sng"/>
              <a:t>additional</a:t>
            </a:r>
            <a:r>
              <a:rPr lang="en-CA"/>
              <a:t> special characters that “</a:t>
            </a:r>
            <a:r>
              <a:rPr lang="en-CA" b="1"/>
              <a:t>extend</a:t>
            </a:r>
            <a:r>
              <a:rPr lang="en-CA"/>
              <a:t>” the capability of regular expressions.</a:t>
            </a:r>
          </a:p>
          <a:p>
            <a:pPr marL="0" indent="0">
              <a:buNone/>
            </a:pPr>
            <a:r>
              <a:rPr lang="en-CA"/>
              <a:t>We will discuss three types of </a:t>
            </a:r>
            <a:r>
              <a:rPr lang="en-CA" b="1"/>
              <a:t>extended regular expressions</a:t>
            </a:r>
            <a:r>
              <a:rPr lang="en-CA"/>
              <a:t>:</a:t>
            </a:r>
          </a:p>
          <a:p>
            <a:pPr marL="457200" lvl="1" indent="0">
              <a:buNone/>
            </a:pPr>
            <a:r>
              <a:rPr lang="en-CA" b="1"/>
              <a:t>Repetition: 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{min, max} 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 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457200" lvl="1" indent="0">
              <a:buNone/>
            </a:pPr>
            <a:r>
              <a:rPr lang="en-CA" b="1"/>
              <a:t>Grouping:  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 )</a:t>
            </a:r>
          </a:p>
          <a:p>
            <a:pPr marL="457200" lvl="1" indent="0">
              <a:buNone/>
            </a:pP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CA" b="1"/>
              <a:t>Condition:  </a:t>
            </a:r>
            <a:r>
              <a:rPr lang="en-CA" b="1">
                <a:solidFill>
                  <a:srgbClr val="0070C0"/>
                </a:solidFill>
              </a:rPr>
              <a:t> |</a:t>
            </a:r>
            <a:endParaRPr lang="en-CA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613F843-A028-9745-9E4F-98233725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51306" y="1329136"/>
            <a:ext cx="1722187" cy="17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Extended Regular expressions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9603275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Repetition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extended regular expression symbol consists of the </a:t>
            </a:r>
            <a:r>
              <a:rPr lang="en-US" b="1" dirty="0"/>
              <a:t>minimum</a:t>
            </a:r>
            <a:r>
              <a:rPr lang="en-US" dirty="0"/>
              <a:t> and/or </a:t>
            </a:r>
            <a:r>
              <a:rPr lang="en-US" b="1" dirty="0"/>
              <a:t>maximum</a:t>
            </a:r>
            <a:r>
              <a:rPr lang="en-US" dirty="0"/>
              <a:t> number of repetitions contained within braces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  <a:r>
              <a:rPr lang="en-US" dirty="0"/>
              <a:t> .</a:t>
            </a:r>
          </a:p>
          <a:p>
            <a:pPr marL="0" indent="0">
              <a:buNone/>
            </a:pPr>
            <a:r>
              <a:rPr lang="en-US" i="1" dirty="0"/>
              <a:t>Usage: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min,max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a{2,5}  </a:t>
            </a:r>
            <a:r>
              <a:rPr lang="en-US" dirty="0"/>
              <a:t>       </a:t>
            </a:r>
            <a:r>
              <a:rPr lang="en-US" b="1" dirty="0"/>
              <a:t>2 to 5 </a:t>
            </a:r>
            <a:r>
              <a:rPr lang="en-US" dirty="0"/>
              <a:t>occurrences of the character </a:t>
            </a:r>
            <a:r>
              <a:rPr lang="en-US" b="1" dirty="0"/>
              <a:t>a</a:t>
            </a:r>
            <a:br>
              <a:rPr lang="en-US" b="1" dirty="0"/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[0-9]{1,}   </a:t>
            </a:r>
            <a:r>
              <a:rPr lang="en-US" b="1" dirty="0"/>
              <a:t>1 or more </a:t>
            </a:r>
            <a:r>
              <a:rPr lang="en-US" dirty="0"/>
              <a:t>occurrences of a </a:t>
            </a:r>
            <a:r>
              <a:rPr lang="en-US" b="1" dirty="0"/>
              <a:t>number</a:t>
            </a:r>
            <a:r>
              <a:rPr lang="en-US" dirty="0"/>
              <a:t> </a:t>
            </a:r>
            <a:br>
              <a:rPr lang="en-US" dirty="0"/>
            </a:b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[0-9]+      </a:t>
            </a:r>
            <a:r>
              <a:rPr lang="en-US" sz="2100" dirty="0"/>
              <a:t>(shortcut method)</a:t>
            </a:r>
            <a:br>
              <a:rPr lang="en-US" sz="2100" dirty="0"/>
            </a:br>
            <a:br>
              <a:rPr lang="en-US" sz="2100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[a-z]{0,1}  </a:t>
            </a:r>
            <a:r>
              <a:rPr lang="en-US" b="1" dirty="0"/>
              <a:t>zero or 1</a:t>
            </a:r>
            <a:r>
              <a:rPr lang="en-US" dirty="0"/>
              <a:t> occurrence of a </a:t>
            </a:r>
            <a:r>
              <a:rPr lang="en-US" b="1" dirty="0"/>
              <a:t>lowercase letter</a:t>
            </a:r>
            <a:br>
              <a:rPr lang="en-US" b="1" dirty="0"/>
            </a:b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[a-z]?      </a:t>
            </a:r>
            <a:r>
              <a:rPr lang="en-US" sz="2100" dirty="0"/>
              <a:t>(shortcut method)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2FEA6-ACF0-B849-AB61-FA7A7F2BBDDF}"/>
              </a:ext>
            </a:extLst>
          </p:cNvPr>
          <p:cNvSpPr txBox="1"/>
          <p:nvPr/>
        </p:nvSpPr>
        <p:spPr>
          <a:xfrm>
            <a:off x="9465734" y="93250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Comic Sans MS" panose="030F0902030302020204" pitchFamily="66" charset="0"/>
                <a:cs typeface="Courier New" panose="02070309020205020404" pitchFamily="49" charset="0"/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37150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Extended Regular expressions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08168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Repetition Extended Regular Expression Example</a:t>
            </a:r>
          </a:p>
          <a:p>
            <a:pPr marL="0" indent="0">
              <a:buNone/>
            </a:pPr>
            <a:r>
              <a:rPr lang="en-US"/>
              <a:t>If you issue the </a:t>
            </a:r>
            <a:r>
              <a:rPr lang="en-US" b="1"/>
              <a:t>grep</a:t>
            </a:r>
            <a:r>
              <a:rPr lang="en-US"/>
              <a:t> command </a:t>
            </a:r>
            <a:r>
              <a:rPr lang="en-US" u="sng"/>
              <a:t>without</a:t>
            </a:r>
            <a:r>
              <a:rPr lang="en-US"/>
              <a:t> options with </a:t>
            </a:r>
            <a:br>
              <a:rPr lang="en-US"/>
            </a:br>
            <a:r>
              <a:rPr lang="en-US" b="1"/>
              <a:t>extended</a:t>
            </a:r>
            <a:r>
              <a:rPr lang="en-US"/>
              <a:t> regular expressions, the command </a:t>
            </a:r>
            <a:r>
              <a:rPr lang="en-US" b="1"/>
              <a:t>will NOT work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When using the grep command with extended regular expressions you </a:t>
            </a:r>
            <a:r>
              <a:rPr lang="en-US" b="1" u="sng"/>
              <a:t>need</a:t>
            </a:r>
            <a:r>
              <a:rPr lang="en-US"/>
              <a:t> to use </a:t>
            </a:r>
            <a:r>
              <a:rPr lang="en-US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/>
              <a:t>or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–E</a:t>
            </a:r>
            <a:endParaRPr lang="en-US"/>
          </a:p>
          <a:p>
            <a:pPr marL="0" indent="0">
              <a:buNone/>
            </a:pPr>
            <a:r>
              <a:rPr lang="en-US" i="1"/>
              <a:t>Examples:</a:t>
            </a:r>
            <a:br>
              <a:rPr lang="en-US"/>
            </a:br>
            <a:r>
              <a:rPr lang="en-US" sz="16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“^[0-9]{1,}$” </a:t>
            </a:r>
            <a:r>
              <a:rPr lang="en-US" sz="16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“^[+-]{0,1}[0-9]{1,}$” </a:t>
            </a:r>
            <a:r>
              <a:rPr lang="en-US" sz="16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“^[0-9]{1,}[.]{0,1}[0-9]{0,}$” </a:t>
            </a:r>
            <a:r>
              <a:rPr lang="en-US" sz="16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 “^[0-9]{1,}$” </a:t>
            </a:r>
            <a:r>
              <a:rPr lang="en-US" sz="16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“^[+-]{0,1}[0-9]{1,}$” </a:t>
            </a:r>
            <a:r>
              <a:rPr lang="en-US" sz="16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“^[0-9]{1,}[.]{0,1}[0-9]{0,}$” </a:t>
            </a:r>
            <a:r>
              <a:rPr lang="en-US" sz="16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endParaRPr lang="en-US" sz="1600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496B1C15-93F1-6A45-88B0-14BF6FABB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83" y="2048562"/>
            <a:ext cx="3158425" cy="4004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81613-BB14-534F-B9DF-2FD52ADEA56F}"/>
              </a:ext>
            </a:extLst>
          </p:cNvPr>
          <p:cNvSpPr txBox="1"/>
          <p:nvPr/>
        </p:nvSpPr>
        <p:spPr>
          <a:xfrm>
            <a:off x="9465734" y="93250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Comic Sans MS" panose="030F0902030302020204" pitchFamily="66" charset="0"/>
                <a:cs typeface="Courier New" panose="02070309020205020404" pitchFamily="49" charset="0"/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15292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Extended Regular expressions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80556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Grouping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If you want to search for repetition for a </a:t>
            </a:r>
            <a:r>
              <a:rPr lang="en-US" b="1" dirty="0"/>
              <a:t>group</a:t>
            </a:r>
            <a:r>
              <a:rPr lang="en-US" dirty="0"/>
              <a:t> of </a:t>
            </a:r>
            <a:r>
              <a:rPr lang="en-US" b="1" dirty="0"/>
              <a:t>characters</a:t>
            </a:r>
            <a:r>
              <a:rPr lang="en-US" dirty="0"/>
              <a:t>, a </a:t>
            </a:r>
            <a:r>
              <a:rPr lang="en-US" b="1" dirty="0"/>
              <a:t>word</a:t>
            </a:r>
            <a:r>
              <a:rPr lang="en-US" dirty="0"/>
              <a:t>, or a </a:t>
            </a:r>
            <a:r>
              <a:rPr lang="en-US" b="1" dirty="0"/>
              <a:t>phase</a:t>
            </a:r>
            <a:r>
              <a:rPr lang="en-US" dirty="0"/>
              <a:t>, you can enclose them within brackets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)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dirty="0"/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“(the ){2,}”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“(lazy fox ){2,3}”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D76DC9AE-B0D0-C641-96BD-D807817A7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619" y="2805838"/>
            <a:ext cx="3493235" cy="2037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C75C6B-77AD-394E-B161-D68D31E0F9B5}"/>
              </a:ext>
            </a:extLst>
          </p:cNvPr>
          <p:cNvSpPr txBox="1"/>
          <p:nvPr/>
        </p:nvSpPr>
        <p:spPr>
          <a:xfrm>
            <a:off x="8978180" y="983538"/>
            <a:ext cx="273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Comic Sans MS" panose="030F0902030302020204" pitchFamily="66" charset="0"/>
                <a:cs typeface="Courier New" panose="02070309020205020404" pitchFamily="49" charset="0"/>
              </a:rPr>
              <a:t>(pattern)</a:t>
            </a:r>
          </a:p>
        </p:txBody>
      </p:sp>
    </p:spTree>
    <p:extLst>
      <p:ext uri="{BB962C8B-B14F-4D97-AF65-F5344CB8AC3E}">
        <p14:creationId xmlns:p14="http://schemas.microsoft.com/office/powerpoint/2010/main" val="2634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Regular Expressions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1176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b="1"/>
              <a:t>Condition</a:t>
            </a:r>
            <a:endParaRPr lang="en-US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/>
              <a:t>The </a:t>
            </a:r>
            <a:r>
              <a:rPr lang="en-US" b="1">
                <a:solidFill>
                  <a:srgbClr val="0070C0"/>
                </a:solidFill>
              </a:rPr>
              <a:t>|</a:t>
            </a:r>
            <a:r>
              <a:rPr lang="en-US"/>
              <a:t> symbol is used as the “or” symbol to provide</a:t>
            </a:r>
            <a:br>
              <a:rPr lang="en-US"/>
            </a:br>
            <a:r>
              <a:rPr lang="en-US" b="1"/>
              <a:t>alternatives</a:t>
            </a:r>
            <a:r>
              <a:rPr lang="en-US"/>
              <a:t> within a </a:t>
            </a:r>
            <a:r>
              <a:rPr lang="en-US" b="1"/>
              <a:t>group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 i="1"/>
              <a:t>Examples:</a:t>
            </a:r>
            <a:br>
              <a:rPr lang="en-US"/>
            </a:br>
            <a:r>
              <a:rPr lang="en-US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“(this | that ){1,}” </a:t>
            </a:r>
            <a:r>
              <a:rPr lang="en-US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</a:t>
            </a:r>
            <a:r>
              <a:rPr lang="en-US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a|b|c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){3,}” </a:t>
            </a:r>
            <a:r>
              <a:rPr lang="en-US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endParaRPr lang="en-US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EAC9CD65-3883-3B4D-9CD8-05A55100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114" y="2467709"/>
            <a:ext cx="2723011" cy="2463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A3C80-24B7-5C42-A82E-5EB6FFFE3D3A}"/>
              </a:ext>
            </a:extLst>
          </p:cNvPr>
          <p:cNvSpPr txBox="1"/>
          <p:nvPr/>
        </p:nvSpPr>
        <p:spPr>
          <a:xfrm>
            <a:off x="10735733" y="657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C3AAC-3EC9-7048-933B-37FADD3126F0}"/>
              </a:ext>
            </a:extLst>
          </p:cNvPr>
          <p:cNvSpPr txBox="1"/>
          <p:nvPr/>
        </p:nvSpPr>
        <p:spPr>
          <a:xfrm>
            <a:off x="8212015" y="983538"/>
            <a:ext cx="369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Comic Sans MS" panose="030F0902030302020204" pitchFamily="66" charset="0"/>
                <a:cs typeface="Courier New" panose="02070309020205020404" pitchFamily="49" charset="0"/>
              </a:rPr>
              <a:t>(this |that )</a:t>
            </a:r>
          </a:p>
        </p:txBody>
      </p:sp>
    </p:spTree>
    <p:extLst>
      <p:ext uri="{BB962C8B-B14F-4D97-AF65-F5344CB8AC3E}">
        <p14:creationId xmlns:p14="http://schemas.microsoft.com/office/powerpoint/2010/main" val="5765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Regular Expressions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039279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  <a:endParaRPr lang="en-CA" b="1"/>
          </a:p>
          <a:p>
            <a:pPr marL="0" indent="0">
              <a:buNone/>
            </a:pPr>
            <a:r>
              <a:rPr lang="en-US"/>
              <a:t>Your instructor will demonstrate examples of using </a:t>
            </a:r>
            <a:br>
              <a:rPr lang="en-US"/>
            </a:br>
            <a:r>
              <a:rPr lang="en-US" b="1"/>
              <a:t>Extended Regular expressions </a:t>
            </a:r>
            <a:r>
              <a:rPr lang="en-US"/>
              <a:t>with the </a:t>
            </a:r>
            <a:r>
              <a:rPr lang="en-US" b="1" err="1"/>
              <a:t>egrep</a:t>
            </a:r>
            <a:r>
              <a:rPr lang="en-US"/>
              <a:t> command.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Regular Expressions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6068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Other Linux Commands that Use Extended Regular Expressions</a:t>
            </a:r>
          </a:p>
          <a:p>
            <a:pPr marL="0" indent="0">
              <a:buNone/>
            </a:pPr>
            <a:r>
              <a:rPr lang="en-US"/>
              <a:t>There are other Linux commands / utilities in addition to </a:t>
            </a:r>
            <a:r>
              <a:rPr lang="en-US" b="1" i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/>
              <a:t> or </a:t>
            </a:r>
            <a:r>
              <a:rPr lang="en-US" b="1" i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i="1"/>
              <a:t> </a:t>
            </a:r>
            <a:br>
              <a:rPr lang="en-US" b="1" i="1"/>
            </a:br>
            <a:r>
              <a:rPr lang="en-US"/>
              <a:t>that use regular expressions. </a:t>
            </a:r>
          </a:p>
          <a:p>
            <a:pPr marL="0" indent="0">
              <a:buNone/>
            </a:pPr>
            <a:r>
              <a:rPr lang="en-US"/>
              <a:t>You have already used a few of these commands: </a:t>
            </a:r>
            <a:br>
              <a:rPr lang="en-US"/>
            </a:b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/>
              <a:t>,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/>
              <a:t>,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/>
              <a:t>, and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Other commands like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/>
              <a:t> and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/>
              <a:t> will be taught in a </a:t>
            </a:r>
            <a:r>
              <a:rPr lang="en-US" u="sng"/>
              <a:t>future</a:t>
            </a:r>
            <a:r>
              <a:rPr lang="en-US"/>
              <a:t> lesson.</a:t>
            </a:r>
          </a:p>
        </p:txBody>
      </p:sp>
      <p:pic>
        <p:nvPicPr>
          <p:cNvPr id="9" name="Picture 8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692CAD2A-1E5F-414B-94BB-61B6B1ED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0</TotalTime>
  <Words>866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Gallery</vt:lpstr>
      <vt:lpstr>  ULI101:  Introduction to Unix / Linux and the Internet         Week 8: lesson 2     extended regular expressions    Linux commands that use regular expressions</vt:lpstr>
      <vt:lpstr>Lesson 2  topics</vt:lpstr>
      <vt:lpstr>Extended Regular expressions</vt:lpstr>
      <vt:lpstr>Extended Regular expressions</vt:lpstr>
      <vt:lpstr>Extended Regular expressions</vt:lpstr>
      <vt:lpstr>Extended 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Chris Johnson</cp:lastModifiedBy>
  <cp:revision>2</cp:revision>
  <dcterms:created xsi:type="dcterms:W3CDTF">2019-04-25T17:31:46Z</dcterms:created>
  <dcterms:modified xsi:type="dcterms:W3CDTF">2022-01-09T19:57:06Z</dcterms:modified>
</cp:coreProperties>
</file>