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  <p:sldMasterId id="2147483674" r:id="rId2"/>
  </p:sldMasterIdLst>
  <p:sldIdLst>
    <p:sldId id="279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</p:sldIdLst>
  <p:sldSz cx="12192000" cy="68580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93D5F9-8068-784F-9EB7-FA4CD4DC7BA8}" v="2" dt="2022-01-09T19:21:38.3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CA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CA" sz="4400" b="0" strike="noStrike" spc="-1"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CA" sz="4400" b="0" strike="noStrike" spc="-1"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53573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CA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CA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65713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CA" sz="4400" b="0" strike="noStrike" spc="-1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426803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CA" sz="4400" b="0" strike="noStrike" spc="-1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223206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CA" sz="44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400262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CA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321060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CA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56964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CA" sz="4400" b="0" strike="noStrike" spc="-1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CA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677533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CA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49025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CA" sz="4400" b="0" strike="noStrike" spc="-1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43813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CA" sz="4400" b="0" strike="noStrike" spc="-1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547927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CA" sz="4400" b="0" strike="noStrike" spc="-1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80390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CA" sz="4400" b="0" strike="noStrike" spc="-1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CA" sz="4400" b="0" strike="noStrike" spc="-1"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CA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CA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CA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CA" sz="4400" b="0" strike="noStrike" spc="-1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CEAE7"/>
            </a:gs>
            <a:gs pos="100000">
              <a:srgbClr val="CAC6C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0" y="2019600"/>
            <a:ext cx="12190320" cy="4104000"/>
          </a:xfrm>
          <a:prstGeom prst="rect">
            <a:avLst/>
          </a:prstGeom>
          <a:gradFill rotWithShape="0">
            <a:gsLst>
              <a:gs pos="0">
                <a:srgbClr val="DFDBD5">
                  <a:alpha val="0"/>
                </a:srgbClr>
              </a:gs>
              <a:gs pos="100000">
                <a:srgbClr val="DFDBD5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3" name="Picture 6"/>
          <p:cNvPicPr/>
          <p:nvPr/>
        </p:nvPicPr>
        <p:blipFill>
          <a:blip r:embed="rId14"/>
          <a:srcRect t="1526" b="-1526"/>
          <a:stretch/>
        </p:blipFill>
        <p:spPr>
          <a:xfrm>
            <a:off x="0" y="6126480"/>
            <a:ext cx="12190320" cy="741240"/>
          </a:xfrm>
          <a:prstGeom prst="rect">
            <a:avLst/>
          </a:prstGeom>
          <a:ln>
            <a:noFill/>
          </a:ln>
        </p:spPr>
      </p:pic>
      <p:sp>
        <p:nvSpPr>
          <p:cNvPr id="44" name="Line 2"/>
          <p:cNvSpPr/>
          <p:nvPr/>
        </p:nvSpPr>
        <p:spPr>
          <a:xfrm>
            <a:off x="0" y="6128280"/>
            <a:ext cx="12191760" cy="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Line 3"/>
          <p:cNvSpPr/>
          <p:nvPr/>
        </p:nvSpPr>
        <p:spPr>
          <a:xfrm>
            <a:off x="1453680" y="1846800"/>
            <a:ext cx="9607680" cy="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6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CA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47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CEAE7"/>
            </a:gs>
            <a:gs pos="100000">
              <a:srgbClr val="CAC6C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1"/>
          <p:cNvSpPr/>
          <p:nvPr/>
        </p:nvSpPr>
        <p:spPr>
          <a:xfrm>
            <a:off x="0" y="2019600"/>
            <a:ext cx="12190320" cy="4104000"/>
          </a:xfrm>
          <a:prstGeom prst="rect">
            <a:avLst/>
          </a:prstGeom>
          <a:gradFill rotWithShape="0">
            <a:gsLst>
              <a:gs pos="0">
                <a:srgbClr val="DFDBD5">
                  <a:alpha val="0"/>
                </a:srgbClr>
              </a:gs>
              <a:gs pos="100000">
                <a:srgbClr val="DFDBD5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7" name="Picture 6"/>
          <p:cNvPicPr/>
          <p:nvPr/>
        </p:nvPicPr>
        <p:blipFill>
          <a:blip r:embed="rId14"/>
          <a:srcRect t="1526" b="-1526"/>
          <a:stretch/>
        </p:blipFill>
        <p:spPr>
          <a:xfrm>
            <a:off x="0" y="6126480"/>
            <a:ext cx="12190320" cy="741240"/>
          </a:xfrm>
          <a:prstGeom prst="rect">
            <a:avLst/>
          </a:prstGeom>
          <a:ln>
            <a:noFill/>
          </a:ln>
        </p:spPr>
      </p:pic>
      <p:sp>
        <p:nvSpPr>
          <p:cNvPr id="2" name="Line 2"/>
          <p:cNvSpPr/>
          <p:nvPr/>
        </p:nvSpPr>
        <p:spPr>
          <a:xfrm>
            <a:off x="0" y="6128280"/>
            <a:ext cx="12191760" cy="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Line 3"/>
          <p:cNvSpPr/>
          <p:nvPr/>
        </p:nvSpPr>
        <p:spPr>
          <a:xfrm>
            <a:off x="2417760" y="3528360"/>
            <a:ext cx="8636760" cy="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CA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5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000" b="0" strike="noStrike" spc="-1">
                <a:latin typeface="Arial"/>
              </a:rPr>
              <a:t>Seventh Outline Level</a:t>
            </a:r>
          </a:p>
        </p:txBody>
      </p:sp>
    </p:spTree>
    <p:extLst>
      <p:ext uri="{BB962C8B-B14F-4D97-AF65-F5344CB8AC3E}">
        <p14:creationId xmlns:p14="http://schemas.microsoft.com/office/powerpoint/2010/main" val="370449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creativecommons.org/licenses/by-sa/3.0/" TargetMode="Externa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cdot.senecacollege.ca/wiki/Tutorial8:_Links_/_Process_Management#INVESTIGATION_3:_ALIASES_.2F_COMMAND_HISTORY" TargetMode="External"/><Relationship Id="rId2" Type="http://schemas.openxmlformats.org/officeDocument/2006/relationships/hyperlink" Target="https://wiki.cdot.senecacollege.ca/wiki/Tutorial8:_Links_/_Process_Management#INVESTIGATION_2:_MANAGING_PROCESSES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iki.cdot.senecacollege.ca/wiki/Tutorial8:_Links_/_Process_Management#LINUX_PRACTICE_QUESTION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CustomShape 1"/>
          <p:cNvSpPr/>
          <p:nvPr/>
        </p:nvSpPr>
        <p:spPr>
          <a:xfrm>
            <a:off x="1964880" y="844480"/>
            <a:ext cx="9088200" cy="3820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19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0" i="0" u="none" strike="noStrike" kern="1200" cap="all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  <a:ea typeface="Noto Sans CJK SC"/>
              </a:rPr>
              <a:t>  </a:t>
            </a:r>
            <a:r>
              <a:rPr kumimoji="0" lang="en-US" sz="2400" b="0" i="0" u="none" strike="noStrike" kern="1200" cap="all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  <a:ea typeface="Noto Sans CJK SC"/>
              </a:rPr>
              <a:t>ULI101:  Introduction to Unix / Linux and the Internet</a:t>
            </a:r>
            <a:b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</a:br>
            <a:r>
              <a:rPr kumimoji="0" lang="en-US" sz="1200" b="0" i="0" u="none" strike="noStrike" kern="1200" cap="all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  <a:ea typeface="Noto Sans CJK SC"/>
              </a:rPr>
              <a:t> </a:t>
            </a:r>
            <a:b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</a:br>
            <a:r>
              <a:rPr kumimoji="0" lang="en-US" sz="2200" b="0" i="0" u="none" strike="noStrike" kern="1200" cap="all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  <a:ea typeface="Noto Sans CJK SC"/>
              </a:rPr>
              <a:t>  </a:t>
            </a:r>
            <a:b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</a:br>
            <a:r>
              <a:rPr kumimoji="0" lang="en-US" sz="2200" b="0" i="0" u="none" strike="noStrike" kern="1200" cap="all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  <a:ea typeface="Noto Sans CJK SC"/>
              </a:rPr>
              <a:t>   </a:t>
            </a:r>
            <a:r>
              <a:rPr kumimoji="0" lang="en-US" sz="2200" b="0" i="0" u="none" strike="noStrike" kern="1200" cap="all" spc="-1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Gill Sans MT"/>
                <a:ea typeface="Noto Sans CJK SC"/>
              </a:rPr>
              <a:t>Week 6: lesson 2</a:t>
            </a:r>
            <a:b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</a:br>
            <a:b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</a:br>
            <a:r>
              <a:rPr kumimoji="0" lang="en-US" sz="2200" b="0" i="0" u="none" strike="noStrike" kern="1200" cap="all" spc="-1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Gill Sans MT"/>
                <a:ea typeface="Noto Sans CJK SC"/>
              </a:rPr>
              <a:t>   </a:t>
            </a:r>
            <a:r>
              <a:rPr kumimoji="0" lang="en-CA" sz="2200" b="0" i="0" u="none" strike="noStrike" kern="1200" cap="all" spc="-1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Gill Sans MT"/>
                <a:ea typeface="DejaVu Sans"/>
              </a:rPr>
              <a:t>managing processes</a:t>
            </a:r>
            <a:b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</a:br>
            <a:r>
              <a:rPr kumimoji="0" lang="en-CA" sz="2200" b="0" i="0" u="none" strike="noStrike" kern="1200" cap="all" spc="-1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Gill Sans MT"/>
                <a:ea typeface="DejaVu Sans"/>
              </a:rPr>
              <a:t>   and aliases</a:t>
            </a:r>
            <a:b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</a:br>
            <a:endParaRPr kumimoji="0" lang="en-CA" sz="22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11" name="CustomShape 2"/>
          <p:cNvSpPr/>
          <p:nvPr/>
        </p:nvSpPr>
        <p:spPr>
          <a:xfrm>
            <a:off x="1964880" y="4941720"/>
            <a:ext cx="9088200" cy="975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1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r>
              <a:rPr kumimoji="0" lang="en-CA" sz="1800" b="0" i="0" u="none" strike="noStrike" kern="1200" cap="all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  <a:ea typeface="DejaVu Sans"/>
              </a:rPr>
              <a:t>Photos and icons used in this slide show are licensed under </a:t>
            </a:r>
            <a:r>
              <a:rPr kumimoji="0" lang="en-CA" sz="1800" b="0" i="0" u="sng" strike="noStrike" kern="1200" cap="all" spc="-1" normalizeH="0" baseline="0" noProof="0">
                <a:ln>
                  <a:noFill/>
                </a:ln>
                <a:solidFill>
                  <a:srgbClr val="FA2B5C"/>
                </a:solidFill>
                <a:effectLst/>
                <a:uLnTx/>
                <a:uFillTx/>
                <a:latin typeface="Gill Sans MT"/>
                <a:ea typeface="DejaVu Sans"/>
                <a:hlinkClick r:id="rId2"/>
              </a:rPr>
              <a:t>CC BY-SA</a:t>
            </a:r>
            <a:endParaRPr kumimoji="0" lang="en-CA" sz="18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1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endParaRPr kumimoji="0" lang="en-CA" sz="18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CustomShape 1"/>
          <p:cNvSpPr/>
          <p:nvPr/>
        </p:nvSpPr>
        <p:spPr>
          <a:xfrm>
            <a:off x="1451520" y="804600"/>
            <a:ext cx="9601560" cy="1047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Managing Processes</a:t>
            </a:r>
            <a:endParaRPr lang="en-CA" sz="2800" b="0" strike="noStrike" spc="-1">
              <a:latin typeface="Arial"/>
            </a:endParaRPr>
          </a:p>
        </p:txBody>
      </p:sp>
      <p:sp>
        <p:nvSpPr>
          <p:cNvPr id="262" name="CustomShape 2"/>
          <p:cNvSpPr/>
          <p:nvPr/>
        </p:nvSpPr>
        <p:spPr>
          <a:xfrm>
            <a:off x="1451520" y="1875440"/>
            <a:ext cx="7606080" cy="384177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78500" lnSpcReduction="20000"/>
          </a:bodyPr>
          <a:lstStyle/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600" b="1" strike="noStrike" spc="-1">
                <a:solidFill>
                  <a:srgbClr val="000000"/>
                </a:solidFill>
                <a:latin typeface="Gill Sans MT"/>
                <a:ea typeface="DejaVu Sans"/>
              </a:rPr>
              <a:t>Terminating Processes</a:t>
            </a:r>
            <a:endParaRPr lang="en-CA" sz="2600" b="0" strike="noStrike" spc="-1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You can use the </a:t>
            </a:r>
            <a:r>
              <a:rPr lang="en-CA" sz="2000" b="1" strike="noStrike" spc="-1">
                <a:solidFill>
                  <a:srgbClr val="000000"/>
                </a:solidFill>
                <a:latin typeface="Gill Sans MT"/>
                <a:ea typeface="DejaVu Sans"/>
              </a:rPr>
              <a:t>kill</a:t>
            </a:r>
            <a:r>
              <a:rPr lang="en-CA" sz="20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 command to terminate processes.</a:t>
            </a:r>
            <a:br>
              <a:rPr/>
            </a:br>
            <a:r>
              <a:rPr lang="en-CA" sz="20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You need to be the </a:t>
            </a:r>
            <a:r>
              <a:rPr lang="en-CA" sz="2000" b="1" strike="noStrike" spc="-1">
                <a:solidFill>
                  <a:srgbClr val="000000"/>
                </a:solidFill>
                <a:latin typeface="Gill Sans MT"/>
                <a:ea typeface="DejaVu Sans"/>
              </a:rPr>
              <a:t>owner</a:t>
            </a:r>
            <a:r>
              <a:rPr lang="en-CA" sz="20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 of the process to perform this operation.</a:t>
            </a:r>
            <a:endParaRPr lang="en-CA" sz="2000" b="0" strike="noStrike" spc="-1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The </a:t>
            </a:r>
            <a:r>
              <a:rPr lang="en-CA" sz="2000" b="1" strike="noStrike" spc="-1">
                <a:solidFill>
                  <a:srgbClr val="000000"/>
                </a:solidFill>
                <a:latin typeface="Gill Sans MT"/>
                <a:ea typeface="DejaVu Sans"/>
              </a:rPr>
              <a:t>kill</a:t>
            </a:r>
            <a:r>
              <a:rPr lang="en-CA" sz="20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 command sends the specified signal to the specified processes or process groups. If no signal is specified, the </a:t>
            </a:r>
            <a:r>
              <a:rPr lang="en-CA" sz="2000" b="1" strike="noStrike" spc="-1">
                <a:solidFill>
                  <a:srgbClr val="000000"/>
                </a:solidFill>
                <a:latin typeface="Gill Sans MT"/>
                <a:ea typeface="DejaVu Sans"/>
              </a:rPr>
              <a:t>SIGTERM</a:t>
            </a:r>
            <a:r>
              <a:rPr lang="en-CA" sz="20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 signal </a:t>
            </a:r>
            <a:r>
              <a:rPr lang="en-CA" sz="2000" b="1" strike="noStrike" spc="-1">
                <a:solidFill>
                  <a:srgbClr val="000000"/>
                </a:solidFill>
                <a:latin typeface="Gill Sans MT"/>
                <a:ea typeface="DejaVu Sans"/>
              </a:rPr>
              <a:t>(#15</a:t>
            </a:r>
            <a:r>
              <a:rPr lang="en-CA" sz="20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)  is sent. </a:t>
            </a:r>
            <a:br>
              <a:rPr/>
            </a:br>
            <a:r>
              <a:rPr lang="en-CA" sz="20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The default action for this signal is to </a:t>
            </a:r>
            <a:r>
              <a:rPr lang="en-CA" sz="2000" b="1" strike="noStrike" spc="-1">
                <a:solidFill>
                  <a:srgbClr val="000000"/>
                </a:solidFill>
                <a:latin typeface="Gill Sans MT"/>
                <a:ea typeface="DejaVu Sans"/>
              </a:rPr>
              <a:t>terminate</a:t>
            </a:r>
            <a:r>
              <a:rPr lang="en-CA" sz="20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 the process.</a:t>
            </a:r>
            <a:endParaRPr lang="en-CA" sz="2000" b="0" strike="noStrike" spc="-1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If the TERM signal does NOT work,  you can issue the kill command with the </a:t>
            </a:r>
            <a:br>
              <a:rPr/>
            </a:br>
            <a:r>
              <a:rPr lang="en-CA" sz="2000" b="1" strike="noStrike" spc="-1">
                <a:solidFill>
                  <a:srgbClr val="000000"/>
                </a:solidFill>
                <a:latin typeface="Gill Sans MT"/>
                <a:ea typeface="DejaVu Sans"/>
              </a:rPr>
              <a:t>option -9</a:t>
            </a:r>
            <a:r>
              <a:rPr lang="en-CA" sz="20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 (i.e. </a:t>
            </a:r>
            <a:r>
              <a:rPr lang="en-CA" sz="2000" b="1" strike="noStrike" spc="-1">
                <a:solidFill>
                  <a:srgbClr val="000000"/>
                </a:solidFill>
                <a:latin typeface="Gill Sans MT"/>
                <a:ea typeface="DejaVu Sans"/>
              </a:rPr>
              <a:t>SIGKILL, signal #9</a:t>
            </a:r>
            <a:r>
              <a:rPr lang="en-CA" sz="20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). </a:t>
            </a:r>
            <a:endParaRPr lang="en-CA" sz="2000" b="0" strike="noStrike" spc="-1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0" i="1" strike="noStrike" spc="-1">
                <a:solidFill>
                  <a:srgbClr val="000000"/>
                </a:solidFill>
                <a:latin typeface="Gill Sans MT"/>
                <a:ea typeface="DejaVu Sans"/>
              </a:rPr>
              <a:t>Examples:  </a:t>
            </a:r>
            <a:br>
              <a:rPr/>
            </a:br>
            <a:r>
              <a:rPr lang="en-CA" sz="2000" b="1" strike="noStrike" spc="-1">
                <a:solidFill>
                  <a:srgbClr val="0070C0"/>
                </a:solidFill>
                <a:latin typeface="Courier New"/>
                <a:ea typeface="DejaVu Sans"/>
              </a:rPr>
              <a:t>kill %</a:t>
            </a:r>
            <a:r>
              <a:rPr lang="en-CA" sz="2000" b="1" strike="noStrike" spc="-1" err="1">
                <a:solidFill>
                  <a:srgbClr val="0070C0"/>
                </a:solidFill>
                <a:latin typeface="Courier New"/>
                <a:ea typeface="DejaVu Sans"/>
              </a:rPr>
              <a:t>jobnumber</a:t>
            </a:r>
            <a:br>
              <a:rPr/>
            </a:br>
            <a:r>
              <a:rPr lang="en-CA" sz="2000" b="1" strike="noStrike" spc="-1">
                <a:solidFill>
                  <a:srgbClr val="0070C0"/>
                </a:solidFill>
                <a:latin typeface="Courier New"/>
                <a:ea typeface="DejaVu Sans"/>
              </a:rPr>
              <a:t>kill -9 %</a:t>
            </a:r>
            <a:r>
              <a:rPr lang="en-CA" sz="2000" b="1" strike="noStrike" spc="-1" err="1">
                <a:solidFill>
                  <a:srgbClr val="0070C0"/>
                </a:solidFill>
                <a:latin typeface="Courier New"/>
                <a:ea typeface="DejaVu Sans"/>
              </a:rPr>
              <a:t>jobnumber</a:t>
            </a:r>
            <a:br>
              <a:rPr/>
            </a:br>
            <a:r>
              <a:rPr lang="en-CA" sz="2000" b="1" strike="noStrike" spc="-1">
                <a:solidFill>
                  <a:srgbClr val="0070C0"/>
                </a:solidFill>
                <a:latin typeface="Courier New"/>
                <a:ea typeface="DejaVu Sans"/>
              </a:rPr>
              <a:t>kill PID</a:t>
            </a:r>
            <a:endParaRPr lang="en-CA" sz="2000" b="0" strike="noStrike" spc="-1">
              <a:latin typeface="Arial"/>
            </a:endParaRPr>
          </a:p>
        </p:txBody>
      </p:sp>
      <p:pic>
        <p:nvPicPr>
          <p:cNvPr id="263" name="Picture 5" descr="Icon&#10;&#10;Description automatically generated"/>
          <p:cNvPicPr/>
          <p:nvPr/>
        </p:nvPicPr>
        <p:blipFill>
          <a:blip r:embed="rId2"/>
          <a:stretch/>
        </p:blipFill>
        <p:spPr>
          <a:xfrm>
            <a:off x="9389520" y="1706760"/>
            <a:ext cx="1869480" cy="18694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CustomShape 1"/>
          <p:cNvSpPr/>
          <p:nvPr/>
        </p:nvSpPr>
        <p:spPr>
          <a:xfrm>
            <a:off x="1451520" y="804600"/>
            <a:ext cx="9601560" cy="1047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Managing Processes</a:t>
            </a:r>
            <a:endParaRPr lang="en-CA" sz="2800" b="0" strike="noStrike" spc="-1">
              <a:latin typeface="Arial"/>
            </a:endParaRPr>
          </a:p>
        </p:txBody>
      </p:sp>
      <p:sp>
        <p:nvSpPr>
          <p:cNvPr id="265" name="CustomShape 2"/>
          <p:cNvSpPr/>
          <p:nvPr/>
        </p:nvSpPr>
        <p:spPr>
          <a:xfrm>
            <a:off x="1451520" y="1875436"/>
            <a:ext cx="7792200" cy="155356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400" b="1" strike="noStrike" spc="-1">
                <a:solidFill>
                  <a:srgbClr val="000000"/>
                </a:solidFill>
                <a:latin typeface="Gill Sans MT"/>
                <a:ea typeface="DejaVu Sans"/>
              </a:rPr>
              <a:t>Instructor Demonstration</a:t>
            </a:r>
            <a:endParaRPr lang="en-CA" sz="2400" b="0" strike="noStrike" spc="-1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Your instructor will now demonstrate how to </a:t>
            </a:r>
            <a:r>
              <a:rPr lang="en-CA" sz="2000" b="1" strike="noStrike" spc="-1">
                <a:solidFill>
                  <a:srgbClr val="000000"/>
                </a:solidFill>
                <a:latin typeface="Gill Sans MT"/>
                <a:ea typeface="DejaVu Sans"/>
              </a:rPr>
              <a:t>terminate </a:t>
            </a:r>
            <a:r>
              <a:rPr lang="en-CA" sz="20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processes.</a:t>
            </a:r>
            <a:endParaRPr lang="en-CA" sz="2000" b="0" strike="noStrike" spc="-1">
              <a:latin typeface="Arial"/>
            </a:endParaRPr>
          </a:p>
        </p:txBody>
      </p:sp>
      <p:pic>
        <p:nvPicPr>
          <p:cNvPr id="266" name="Picture 3" descr="A picture containing drawing&#10;&#10;Description automatically generated"/>
          <p:cNvPicPr/>
          <p:nvPr/>
        </p:nvPicPr>
        <p:blipFill>
          <a:blip r:embed="rId2"/>
          <a:stretch/>
        </p:blipFill>
        <p:spPr>
          <a:xfrm>
            <a:off x="10135440" y="1853640"/>
            <a:ext cx="1208160" cy="12081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CustomShape 1"/>
          <p:cNvSpPr/>
          <p:nvPr/>
        </p:nvSpPr>
        <p:spPr>
          <a:xfrm>
            <a:off x="1451520" y="804600"/>
            <a:ext cx="9601560" cy="1047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aliases</a:t>
            </a:r>
            <a:endParaRPr lang="en-CA" sz="2800" b="0" strike="noStrike" spc="-1">
              <a:latin typeface="Arial"/>
            </a:endParaRPr>
          </a:p>
        </p:txBody>
      </p:sp>
      <p:sp>
        <p:nvSpPr>
          <p:cNvPr id="268" name="CustomShape 2"/>
          <p:cNvSpPr/>
          <p:nvPr/>
        </p:nvSpPr>
        <p:spPr>
          <a:xfrm>
            <a:off x="1451520" y="1875438"/>
            <a:ext cx="7707600" cy="382402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0000" lnSpcReduction="20000"/>
          </a:bodyPr>
          <a:lstStyle/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200" b="1" strike="noStrike" spc="-1">
                <a:solidFill>
                  <a:srgbClr val="000000"/>
                </a:solidFill>
                <a:latin typeface="Gill Sans MT"/>
                <a:ea typeface="DejaVu Sans"/>
              </a:rPr>
              <a:t>Using Aliases</a:t>
            </a:r>
            <a:endParaRPr lang="en-CA" sz="2200" b="0" strike="noStrike" spc="-1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Using the </a:t>
            </a:r>
            <a:r>
              <a:rPr lang="en-CA" sz="2000" b="1" strike="noStrike" spc="-1">
                <a:solidFill>
                  <a:srgbClr val="000000"/>
                </a:solidFill>
                <a:latin typeface="Gill Sans MT"/>
                <a:ea typeface="DejaVu Sans"/>
              </a:rPr>
              <a:t>alias</a:t>
            </a:r>
            <a:r>
              <a:rPr lang="en-CA" sz="20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 command assigns a </a:t>
            </a:r>
            <a:r>
              <a:rPr lang="en-CA" sz="2000" b="1" strike="noStrike" spc="-1">
                <a:solidFill>
                  <a:srgbClr val="000000"/>
                </a:solidFill>
                <a:latin typeface="Gill Sans MT"/>
                <a:ea typeface="DejaVu Sans"/>
              </a:rPr>
              <a:t>nickname</a:t>
            </a:r>
            <a:r>
              <a:rPr lang="en-CA" sz="20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 to an existing command or a series of commands. The </a:t>
            </a:r>
            <a:r>
              <a:rPr lang="en-CA" sz="2000" b="1" strike="noStrike" spc="-1">
                <a:solidFill>
                  <a:srgbClr val="000000"/>
                </a:solidFill>
                <a:latin typeface="Gill Sans MT"/>
                <a:ea typeface="DejaVu Sans"/>
              </a:rPr>
              <a:t>unalias</a:t>
            </a:r>
            <a:r>
              <a:rPr lang="en-CA" sz="20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 command is used to remove existent aliases.</a:t>
            </a:r>
            <a:endParaRPr lang="en-CA" sz="2000" b="0" strike="noStrike" spc="-1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0" i="1" strike="noStrike" spc="-1">
                <a:solidFill>
                  <a:srgbClr val="000000"/>
                </a:solidFill>
                <a:latin typeface="Gill Sans MT"/>
                <a:ea typeface="DejaVu Sans"/>
              </a:rPr>
              <a:t>Examples:</a:t>
            </a:r>
            <a:endParaRPr lang="en-CA" sz="2000" b="0" strike="noStrike" spc="-1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1" strike="noStrike" spc="-1">
                <a:solidFill>
                  <a:srgbClr val="0070C0"/>
                </a:solidFill>
                <a:latin typeface="Courier New"/>
                <a:ea typeface="DejaVu Sans"/>
              </a:rPr>
              <a:t>alias</a:t>
            </a:r>
            <a:r>
              <a:rPr lang="en-CA" sz="20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 (alias command without an argument will display all</a:t>
            </a:r>
            <a:br>
              <a:rPr/>
            </a:br>
            <a:r>
              <a:rPr lang="en-CA" sz="20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             the aliases currently set)</a:t>
            </a:r>
            <a:br>
              <a:rPr/>
            </a:br>
            <a:br>
              <a:rPr/>
            </a:br>
            <a:r>
              <a:rPr lang="en-CA" sz="2000" b="1" strike="noStrike" spc="-1">
                <a:solidFill>
                  <a:srgbClr val="0070C0"/>
                </a:solidFill>
                <a:latin typeface="Courier New"/>
                <a:ea typeface="DejaVu Sans"/>
              </a:rPr>
              <a:t>alias </a:t>
            </a:r>
            <a:r>
              <a:rPr lang="en-CA" sz="2000" b="1" strike="noStrike" spc="-1" err="1">
                <a:solidFill>
                  <a:srgbClr val="0070C0"/>
                </a:solidFill>
                <a:latin typeface="Courier New"/>
                <a:ea typeface="DejaVu Sans"/>
              </a:rPr>
              <a:t>dir</a:t>
            </a:r>
            <a:r>
              <a:rPr lang="en-CA" sz="2000" b="1" strike="noStrike" spc="-1">
                <a:solidFill>
                  <a:srgbClr val="0070C0"/>
                </a:solidFill>
                <a:latin typeface="Courier New"/>
                <a:ea typeface="DejaVu Sans"/>
              </a:rPr>
              <a:t>=ls</a:t>
            </a:r>
            <a:br>
              <a:rPr/>
            </a:br>
            <a:r>
              <a:rPr lang="en-CA" sz="2000" b="1" strike="noStrike" spc="-1">
                <a:solidFill>
                  <a:srgbClr val="0070C0"/>
                </a:solidFill>
                <a:latin typeface="Courier New"/>
                <a:ea typeface="DejaVu Sans"/>
              </a:rPr>
              <a:t>alias </a:t>
            </a:r>
            <a:r>
              <a:rPr lang="en-CA" sz="2000" b="1" strike="noStrike" spc="-1" err="1">
                <a:solidFill>
                  <a:srgbClr val="0070C0"/>
                </a:solidFill>
                <a:latin typeface="Courier New"/>
                <a:ea typeface="DejaVu Sans"/>
              </a:rPr>
              <a:t>lal</a:t>
            </a:r>
            <a:r>
              <a:rPr lang="en-CA" sz="2000" b="1" strike="noStrike" spc="-1">
                <a:solidFill>
                  <a:srgbClr val="0070C0"/>
                </a:solidFill>
                <a:latin typeface="Courier New"/>
                <a:ea typeface="DejaVu Sans"/>
              </a:rPr>
              <a:t>='ls -al'</a:t>
            </a:r>
            <a:br>
              <a:rPr/>
            </a:br>
            <a:r>
              <a:rPr lang="en-CA" sz="2000" b="1" strike="noStrike" spc="-1">
                <a:solidFill>
                  <a:srgbClr val="0070C0"/>
                </a:solidFill>
                <a:latin typeface="Courier New"/>
                <a:ea typeface="DejaVu Sans"/>
              </a:rPr>
              <a:t>alias </a:t>
            </a:r>
            <a:r>
              <a:rPr lang="en-CA" sz="2000" b="1" strike="noStrike" spc="-1" err="1">
                <a:solidFill>
                  <a:srgbClr val="0070C0"/>
                </a:solidFill>
                <a:latin typeface="Courier New"/>
                <a:ea typeface="DejaVu Sans"/>
              </a:rPr>
              <a:t>clearfile</a:t>
            </a:r>
            <a:r>
              <a:rPr lang="en-CA" sz="2000" b="1" strike="noStrike" spc="-1">
                <a:solidFill>
                  <a:srgbClr val="0070C0"/>
                </a:solidFill>
                <a:latin typeface="Courier New"/>
                <a:ea typeface="DejaVu Sans"/>
              </a:rPr>
              <a:t>='cat /dev/null &gt;'</a:t>
            </a:r>
            <a:endParaRPr lang="en-CA" sz="2000" b="0" strike="noStrike" spc="-1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1" strike="noStrike" spc="-1">
                <a:solidFill>
                  <a:srgbClr val="0070C0"/>
                </a:solidFill>
                <a:latin typeface="Courier New"/>
                <a:ea typeface="DejaVu Sans"/>
              </a:rPr>
              <a:t>unalias </a:t>
            </a:r>
            <a:r>
              <a:rPr lang="en-CA" sz="2000" b="1" strike="noStrike" spc="-1" err="1">
                <a:solidFill>
                  <a:srgbClr val="0070C0"/>
                </a:solidFill>
                <a:latin typeface="Courier New"/>
                <a:ea typeface="DejaVu Sans"/>
              </a:rPr>
              <a:t>clearfile</a:t>
            </a:r>
            <a:r>
              <a:rPr lang="en-CA" sz="2000" b="0" strike="noStrike" spc="-1">
                <a:solidFill>
                  <a:srgbClr val="0070C0"/>
                </a:solidFill>
                <a:latin typeface="Courier New"/>
                <a:ea typeface="DejaVu Sans"/>
              </a:rPr>
              <a:t> </a:t>
            </a:r>
            <a:r>
              <a:rPr lang="en-CA" sz="20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(removes alias </a:t>
            </a:r>
            <a:r>
              <a:rPr lang="en-CA" sz="2000" b="1" strike="noStrike" spc="-1" err="1">
                <a:solidFill>
                  <a:srgbClr val="000000"/>
                </a:solidFill>
                <a:latin typeface="Gill Sans MT"/>
                <a:ea typeface="DejaVu Sans"/>
              </a:rPr>
              <a:t>clearfile</a:t>
            </a:r>
            <a:r>
              <a:rPr lang="en-CA" sz="20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 from memory)</a:t>
            </a:r>
            <a:endParaRPr lang="en-CA" sz="2000" b="0" strike="noStrike" spc="-1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endParaRPr lang="en-CA" sz="20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CustomShape 1"/>
          <p:cNvSpPr/>
          <p:nvPr/>
        </p:nvSpPr>
        <p:spPr>
          <a:xfrm>
            <a:off x="1451520" y="804600"/>
            <a:ext cx="9601560" cy="1047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Managing Processes</a:t>
            </a:r>
            <a:endParaRPr lang="en-CA" sz="2800" b="0" strike="noStrike" spc="-1">
              <a:latin typeface="Arial"/>
            </a:endParaRPr>
          </a:p>
        </p:txBody>
      </p:sp>
      <p:sp>
        <p:nvSpPr>
          <p:cNvPr id="270" name="CustomShape 2"/>
          <p:cNvSpPr/>
          <p:nvPr/>
        </p:nvSpPr>
        <p:spPr>
          <a:xfrm>
            <a:off x="1451520" y="1869956"/>
            <a:ext cx="8180752" cy="184978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5500"/>
          </a:bodyPr>
          <a:lstStyle/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400" b="1" strike="noStrike" spc="-1">
                <a:solidFill>
                  <a:srgbClr val="000000"/>
                </a:solidFill>
                <a:latin typeface="Gill Sans MT"/>
                <a:ea typeface="DejaVu Sans"/>
              </a:rPr>
              <a:t>Instructor Demonstration</a:t>
            </a:r>
            <a:endParaRPr lang="en-CA" sz="2400" b="0" strike="noStrike" spc="-1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Your instructor will now demonstrate how to use </a:t>
            </a:r>
            <a:r>
              <a:rPr lang="en-CA" sz="2000" b="1" strike="noStrike" spc="-1">
                <a:solidFill>
                  <a:srgbClr val="000000"/>
                </a:solidFill>
                <a:latin typeface="Gill Sans MT"/>
                <a:ea typeface="DejaVu Sans"/>
              </a:rPr>
              <a:t>aliases</a:t>
            </a:r>
            <a:r>
              <a:rPr lang="en-CA" sz="20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.</a:t>
            </a:r>
            <a:endParaRPr lang="en-CA" sz="2000" b="0" strike="noStrike" spc="-1">
              <a:latin typeface="Arial"/>
            </a:endParaRPr>
          </a:p>
        </p:txBody>
      </p:sp>
      <p:pic>
        <p:nvPicPr>
          <p:cNvPr id="271" name="Picture 3" descr="A picture containing drawing&#10;&#10;Description automatically generated"/>
          <p:cNvPicPr/>
          <p:nvPr/>
        </p:nvPicPr>
        <p:blipFill>
          <a:blip r:embed="rId2"/>
          <a:stretch/>
        </p:blipFill>
        <p:spPr>
          <a:xfrm>
            <a:off x="10135440" y="1853640"/>
            <a:ext cx="1208160" cy="12081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CustomShape 1"/>
          <p:cNvSpPr/>
          <p:nvPr/>
        </p:nvSpPr>
        <p:spPr>
          <a:xfrm>
            <a:off x="1451520" y="804600"/>
            <a:ext cx="9601560" cy="1047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Managing Processes / aliases / Command History</a:t>
            </a:r>
            <a:endParaRPr lang="en-CA" sz="2800" b="0" strike="noStrike" spc="-1">
              <a:latin typeface="Arial"/>
            </a:endParaRPr>
          </a:p>
        </p:txBody>
      </p:sp>
      <p:sp>
        <p:nvSpPr>
          <p:cNvPr id="273" name="CustomShape 2"/>
          <p:cNvSpPr/>
          <p:nvPr/>
        </p:nvSpPr>
        <p:spPr>
          <a:xfrm>
            <a:off x="1451520" y="1875439"/>
            <a:ext cx="9601560" cy="381514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7000"/>
          </a:bodyPr>
          <a:lstStyle/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400" b="1" strike="noStrike" spc="-1">
                <a:solidFill>
                  <a:srgbClr val="000000"/>
                </a:solidFill>
                <a:latin typeface="Gill Sans MT"/>
                <a:ea typeface="DejaVu Sans"/>
              </a:rPr>
              <a:t>Getting Practice</a:t>
            </a:r>
            <a:endParaRPr lang="en-CA" sz="2400" b="0" strike="noStrike" spc="-1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To get practice to help perform </a:t>
            </a:r>
            <a:r>
              <a:rPr lang="en-CA" sz="2000" b="1" strike="noStrike" spc="-1">
                <a:solidFill>
                  <a:srgbClr val="000000"/>
                </a:solidFill>
                <a:latin typeface="Gill Sans MT"/>
                <a:ea typeface="DejaVu Sans"/>
              </a:rPr>
              <a:t>Assignment #2</a:t>
            </a:r>
            <a:r>
              <a:rPr lang="en-CA" sz="20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,  perform </a:t>
            </a:r>
            <a:r>
              <a:rPr lang="en-CA" sz="2000" b="1" strike="noStrike" spc="-1">
                <a:solidFill>
                  <a:srgbClr val="000000"/>
                </a:solidFill>
                <a:latin typeface="Gill Sans MT"/>
                <a:ea typeface="DejaVu Sans"/>
              </a:rPr>
              <a:t>Week 8 Tutorial:</a:t>
            </a:r>
            <a:endParaRPr lang="en-CA" sz="2000" b="0" strike="noStrike" spc="-1">
              <a:latin typeface="Arial"/>
            </a:endParaRPr>
          </a:p>
          <a:p>
            <a:pPr marL="685800" lvl="1" indent="-22680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CA" sz="1800" b="0" u="sng" strike="noStrike" spc="-1">
                <a:solidFill>
                  <a:srgbClr val="FA2B5C"/>
                </a:solidFill>
                <a:uFillTx/>
                <a:latin typeface="Gill Sans MT"/>
                <a:ea typeface="DejaVu Sans"/>
                <a:hlinkClick r:id="rId2"/>
              </a:rPr>
              <a:t>INVESTIGATION 2: MANAGING PROCESSES</a:t>
            </a:r>
            <a:endParaRPr lang="en-CA" sz="1800" b="0" strike="noStrike" spc="-1">
              <a:latin typeface="Arial"/>
            </a:endParaRPr>
          </a:p>
          <a:p>
            <a:pPr marL="685800" lvl="1" indent="-22680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CA" sz="1800" b="0" u="sng" strike="noStrike" spc="-1">
                <a:solidFill>
                  <a:srgbClr val="FA2B5C"/>
                </a:solidFill>
                <a:uFillTx/>
                <a:latin typeface="Gill Sans MT"/>
                <a:ea typeface="DejaVu Sans"/>
                <a:hlinkClick r:id="rId3"/>
              </a:rPr>
              <a:t>INVESTIGATION 3: ALIASES / COMMAND HISTORY</a:t>
            </a:r>
            <a:endParaRPr lang="en-CA" sz="1800" b="0" strike="noStrike" spc="-1">
              <a:latin typeface="Arial"/>
            </a:endParaRPr>
          </a:p>
          <a:p>
            <a:pPr marL="685800" lvl="1" indent="-22680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CA" b="0" u="sng" strike="noStrike" spc="-1">
                <a:solidFill>
                  <a:srgbClr val="FA2B5C"/>
                </a:solidFill>
                <a:uFillTx/>
                <a:latin typeface="Gill Sans MT"/>
                <a:ea typeface="DejaVu Sans"/>
                <a:hlinkClick r:id="rId4"/>
              </a:rPr>
              <a:t>LINUX PRACTICE QUESTIONS</a:t>
            </a:r>
            <a:r>
              <a:rPr lang="en-CA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  </a:t>
            </a:r>
            <a:r>
              <a:rPr lang="en-CA" sz="19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(Questions </a:t>
            </a:r>
            <a:r>
              <a:rPr lang="en-CA" sz="1600" b="1" strike="noStrike" spc="-1">
                <a:solidFill>
                  <a:srgbClr val="000000"/>
                </a:solidFill>
                <a:latin typeface="Gill Sans MT"/>
                <a:ea typeface="DejaVu Sans"/>
              </a:rPr>
              <a:t>3 – 8</a:t>
            </a:r>
            <a:r>
              <a:rPr lang="en-CA" sz="16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)</a:t>
            </a:r>
            <a:endParaRPr lang="en-CA" sz="1600" b="0" strike="noStrike" spc="-1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US" sz="2000" b="1" strike="noStrike" spc="-1">
                <a:solidFill>
                  <a:srgbClr val="000000"/>
                </a:solidFill>
                <a:latin typeface="Gill Sans MT"/>
                <a:ea typeface="DejaVu Sans"/>
              </a:rPr>
              <a:t>Complete  Assignment #2</a:t>
            </a:r>
            <a:endParaRPr lang="en-CA" sz="2000" b="0" strike="noStrike" spc="-1">
              <a:latin typeface="Arial"/>
            </a:endParaRPr>
          </a:p>
          <a:p>
            <a:pPr marL="685800" lvl="1" indent="-22680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US" sz="1800" b="1" strike="noStrike" spc="-1">
                <a:solidFill>
                  <a:srgbClr val="000000"/>
                </a:solidFill>
                <a:latin typeface="Gill Sans MT"/>
                <a:ea typeface="DejaVu Sans"/>
              </a:rPr>
              <a:t>Section 5: </a:t>
            </a:r>
            <a:r>
              <a:rPr lang="en-US" sz="1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Linux Processes</a:t>
            </a:r>
            <a:endParaRPr lang="en-CA" sz="1800" b="0" strike="noStrike" spc="-1">
              <a:latin typeface="Arial"/>
            </a:endParaRPr>
          </a:p>
          <a:p>
            <a:pPr marL="685800" lvl="1" indent="-22680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US" sz="1800" b="1" strike="noStrike" spc="-1">
                <a:solidFill>
                  <a:srgbClr val="000000"/>
                </a:solidFill>
                <a:latin typeface="Gill Sans MT"/>
                <a:ea typeface="DejaVu Sans"/>
              </a:rPr>
              <a:t>Section 6: </a:t>
            </a:r>
            <a:r>
              <a:rPr lang="en-US" sz="1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Command Summary</a:t>
            </a:r>
            <a:endParaRPr lang="en-CA" sz="1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CustomShape 1"/>
          <p:cNvSpPr/>
          <p:nvPr/>
        </p:nvSpPr>
        <p:spPr>
          <a:xfrm>
            <a:off x="1451520" y="804600"/>
            <a:ext cx="9601560" cy="1047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Lesson 2  topics</a:t>
            </a:r>
            <a:endParaRPr lang="en-CA" sz="3200" b="0" strike="noStrike" spc="-1">
              <a:latin typeface="Arial"/>
            </a:endParaRPr>
          </a:p>
        </p:txBody>
      </p:sp>
      <p:sp>
        <p:nvSpPr>
          <p:cNvPr id="239" name="CustomShape 2"/>
          <p:cNvSpPr/>
          <p:nvPr/>
        </p:nvSpPr>
        <p:spPr>
          <a:xfrm>
            <a:off x="1451520" y="1869956"/>
            <a:ext cx="9601560" cy="386501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72500" lnSpcReduction="20000"/>
          </a:bodyPr>
          <a:lstStyle/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US" sz="2000" b="1" strike="noStrike" spc="-1">
                <a:solidFill>
                  <a:srgbClr val="000000"/>
                </a:solidFill>
                <a:latin typeface="Gill Sans MT"/>
                <a:ea typeface="DejaVu Sans"/>
              </a:rPr>
              <a:t>Processes</a:t>
            </a:r>
            <a:endParaRPr lang="en-CA" sz="2000" b="0" strike="noStrike" spc="-1">
              <a:latin typeface="Arial"/>
            </a:endParaRPr>
          </a:p>
          <a:p>
            <a:pPr marL="685800" lvl="1" indent="-22680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US" sz="1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Process Definition / Foreground vs Background Processes</a:t>
            </a:r>
            <a:endParaRPr lang="en-CA" sz="1800" b="0" strike="noStrike" spc="-1">
              <a:latin typeface="Arial"/>
            </a:endParaRPr>
          </a:p>
          <a:p>
            <a:pPr marL="685800" lvl="1" indent="-22680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US" sz="1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Running Processes in the Background</a:t>
            </a:r>
            <a:endParaRPr lang="en-CA" sz="1800" b="0" strike="noStrike" spc="-1">
              <a:latin typeface="Arial"/>
            </a:endParaRPr>
          </a:p>
          <a:p>
            <a:pPr marL="685800" lvl="1" indent="-22680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US" sz="1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Managing Processes</a:t>
            </a:r>
            <a:endParaRPr lang="en-CA" sz="1800" b="0" strike="noStrike" spc="-1">
              <a:latin typeface="Arial"/>
            </a:endParaRPr>
          </a:p>
          <a:p>
            <a:pPr marL="685800" lvl="1" indent="-22680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US" sz="1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Demonstration </a:t>
            </a:r>
            <a:endParaRPr lang="en-CA" sz="1800" b="0" strike="noStrike" spc="-1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US" sz="2000" b="1" strike="noStrike" spc="-1">
                <a:solidFill>
                  <a:srgbClr val="000000"/>
                </a:solidFill>
                <a:latin typeface="Gill Sans MT"/>
                <a:ea typeface="DejaVu Sans"/>
              </a:rPr>
              <a:t>Aliases</a:t>
            </a:r>
            <a:endParaRPr lang="en-CA" sz="2000" b="0" strike="noStrike" spc="-1">
              <a:latin typeface="Arial"/>
            </a:endParaRPr>
          </a:p>
          <a:p>
            <a:pPr marL="685800" lvl="1" indent="-22680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US" sz="1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Purpose / Usage / Demonstration </a:t>
            </a:r>
            <a:endParaRPr lang="en-CA" sz="1800" b="0" strike="noStrike" spc="-1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US" sz="2000" b="1" strike="noStrike" spc="-1">
                <a:solidFill>
                  <a:srgbClr val="000000"/>
                </a:solidFill>
                <a:latin typeface="Gill Sans MT"/>
                <a:ea typeface="DejaVu Sans"/>
              </a:rPr>
              <a:t>Perform Week 6  Tutorial</a:t>
            </a:r>
            <a:endParaRPr lang="en-CA" sz="2000" b="0" strike="noStrike" spc="-1">
              <a:latin typeface="Arial"/>
            </a:endParaRPr>
          </a:p>
          <a:p>
            <a:pPr marL="685800" lvl="1" indent="-22680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US" sz="1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Investigations 2 and 3</a:t>
            </a:r>
            <a:endParaRPr lang="en-CA" sz="1800" b="0" strike="noStrike" spc="-1">
              <a:latin typeface="Arial"/>
            </a:endParaRPr>
          </a:p>
          <a:p>
            <a:pPr marL="685800" lvl="1" indent="-22680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US" sz="1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Review Questions (Questions 3 – 8)</a:t>
            </a:r>
            <a:endParaRPr lang="en-CA" sz="1800" b="0" strike="noStrike" spc="-1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US" sz="2000" b="1" strike="noStrike" spc="-1">
                <a:solidFill>
                  <a:srgbClr val="000000"/>
                </a:solidFill>
                <a:latin typeface="Gill Sans MT"/>
                <a:ea typeface="DejaVu Sans"/>
              </a:rPr>
              <a:t>Complete  Assignment #2</a:t>
            </a:r>
            <a:endParaRPr lang="en-CA" sz="2000" b="0" strike="noStrike" spc="-1">
              <a:latin typeface="Arial"/>
            </a:endParaRPr>
          </a:p>
          <a:p>
            <a:pPr marL="685800" lvl="1" indent="-22680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US" sz="1800" b="1" strike="noStrike" spc="-1">
                <a:solidFill>
                  <a:srgbClr val="000000"/>
                </a:solidFill>
                <a:latin typeface="Gill Sans MT"/>
                <a:ea typeface="DejaVu Sans"/>
              </a:rPr>
              <a:t>Section 5: </a:t>
            </a:r>
            <a:r>
              <a:rPr lang="en-US" sz="1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Linux Processes</a:t>
            </a:r>
            <a:endParaRPr lang="en-CA" sz="1800" b="0" strike="noStrike" spc="-1">
              <a:latin typeface="Arial"/>
            </a:endParaRPr>
          </a:p>
          <a:p>
            <a:pPr marL="685800" lvl="1" indent="-22680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US" sz="1800" b="1" strike="noStrike" spc="-1">
                <a:solidFill>
                  <a:srgbClr val="000000"/>
                </a:solidFill>
                <a:latin typeface="Gill Sans MT"/>
                <a:ea typeface="DejaVu Sans"/>
              </a:rPr>
              <a:t>Section 6: </a:t>
            </a:r>
            <a:r>
              <a:rPr lang="en-US" sz="1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Command Summary</a:t>
            </a:r>
            <a:endParaRPr lang="en-CA" sz="1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CustomShape 1"/>
          <p:cNvSpPr/>
          <p:nvPr/>
        </p:nvSpPr>
        <p:spPr>
          <a:xfrm>
            <a:off x="1451520" y="804600"/>
            <a:ext cx="9601560" cy="1047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Managing Processes</a:t>
            </a:r>
            <a:endParaRPr lang="en-CA" sz="2800" b="0" strike="noStrike" spc="-1">
              <a:latin typeface="Arial"/>
            </a:endParaRPr>
          </a:p>
        </p:txBody>
      </p:sp>
      <p:sp>
        <p:nvSpPr>
          <p:cNvPr id="241" name="CustomShape 2"/>
          <p:cNvSpPr/>
          <p:nvPr/>
        </p:nvSpPr>
        <p:spPr>
          <a:xfrm>
            <a:off x="1451520" y="1861078"/>
            <a:ext cx="6200640" cy="38206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64500" lnSpcReduction="20000"/>
          </a:bodyPr>
          <a:lstStyle/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3600" b="1" strike="noStrike" spc="-1">
                <a:solidFill>
                  <a:srgbClr val="000000"/>
                </a:solidFill>
                <a:latin typeface="Gill Sans MT"/>
                <a:ea typeface="DejaVu Sans"/>
              </a:rPr>
              <a:t>Processes Definition</a:t>
            </a:r>
            <a:endParaRPr lang="en-CA" sz="3600" b="0" strike="noStrike" spc="-1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5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All programs (tasks) that are </a:t>
            </a:r>
            <a:r>
              <a:rPr lang="en-CA" sz="2500" b="1" strike="noStrike" spc="-1">
                <a:solidFill>
                  <a:srgbClr val="000000"/>
                </a:solidFill>
                <a:latin typeface="Gill Sans MT"/>
                <a:ea typeface="DejaVu Sans"/>
              </a:rPr>
              <a:t>running</a:t>
            </a:r>
            <a:r>
              <a:rPr lang="en-CA" sz="25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 on a Unix/Linux computer system are referred to as </a:t>
            </a:r>
            <a:r>
              <a:rPr lang="en-CA" sz="2500" b="1" strike="noStrike" spc="-1">
                <a:solidFill>
                  <a:srgbClr val="000000"/>
                </a:solidFill>
                <a:latin typeface="Gill Sans MT"/>
                <a:ea typeface="DejaVu Sans"/>
              </a:rPr>
              <a:t>processes</a:t>
            </a:r>
            <a:r>
              <a:rPr lang="en-CA" sz="25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.</a:t>
            </a:r>
            <a:endParaRPr lang="en-CA" sz="2500" b="0" strike="noStrike" spc="-1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500" b="1" strike="noStrike" spc="-1">
                <a:solidFill>
                  <a:srgbClr val="000000"/>
                </a:solidFill>
                <a:latin typeface="Gill Sans MT"/>
                <a:ea typeface="DejaVu Sans"/>
              </a:rPr>
              <a:t>Characteristics of Processes:</a:t>
            </a:r>
            <a:endParaRPr lang="en-CA" sz="2500" b="0" strike="noStrike" spc="-1">
              <a:latin typeface="Arial"/>
            </a:endParaRPr>
          </a:p>
          <a:p>
            <a:pPr marL="228600" indent="-22680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CA" sz="2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Each process has an </a:t>
            </a:r>
            <a:r>
              <a:rPr lang="en-CA" sz="2200" b="1" strike="noStrike" spc="-1">
                <a:solidFill>
                  <a:srgbClr val="000000"/>
                </a:solidFill>
                <a:latin typeface="Gill Sans MT"/>
                <a:ea typeface="DejaVu Sans"/>
              </a:rPr>
              <a:t>owner</a:t>
            </a:r>
            <a:endParaRPr lang="en-CA" sz="2200" b="0" strike="noStrike" spc="-1">
              <a:latin typeface="Arial"/>
            </a:endParaRPr>
          </a:p>
          <a:p>
            <a:pPr marL="228600" indent="-22680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CA" sz="2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Each process has a unique ID (</a:t>
            </a:r>
            <a:r>
              <a:rPr lang="en-CA" sz="2200" b="1" strike="noStrike" spc="-1">
                <a:solidFill>
                  <a:srgbClr val="000000"/>
                </a:solidFill>
                <a:latin typeface="Gill Sans MT"/>
                <a:ea typeface="DejaVu Sans"/>
              </a:rPr>
              <a:t>PID</a:t>
            </a:r>
            <a:r>
              <a:rPr lang="en-CA" sz="2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) </a:t>
            </a:r>
            <a:endParaRPr lang="en-CA" sz="2200" b="0" strike="noStrike" spc="-1">
              <a:latin typeface="Arial"/>
            </a:endParaRPr>
          </a:p>
          <a:p>
            <a:pPr marL="228600" indent="-22680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CA" sz="2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Processes keep their </a:t>
            </a:r>
            <a:r>
              <a:rPr lang="en-CA" sz="2200" b="1" strike="noStrike" spc="-1">
                <a:solidFill>
                  <a:srgbClr val="000000"/>
                </a:solidFill>
                <a:latin typeface="Gill Sans MT"/>
                <a:ea typeface="DejaVu Sans"/>
              </a:rPr>
              <a:t>PID</a:t>
            </a:r>
            <a:r>
              <a:rPr lang="en-CA" sz="2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 for their entire life.</a:t>
            </a:r>
            <a:endParaRPr lang="en-CA" sz="2200" b="0" strike="noStrike" spc="-1">
              <a:latin typeface="Arial"/>
            </a:endParaRPr>
          </a:p>
          <a:p>
            <a:pPr marL="228600" indent="-22680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CA" sz="2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Usually a parent </a:t>
            </a:r>
            <a:r>
              <a:rPr lang="en-CA" sz="2200" b="1" strike="noStrike" spc="-1">
                <a:solidFill>
                  <a:srgbClr val="000000"/>
                </a:solidFill>
                <a:latin typeface="Gill Sans MT"/>
                <a:ea typeface="DejaVu Sans"/>
              </a:rPr>
              <a:t>sleeps</a:t>
            </a:r>
            <a:r>
              <a:rPr lang="en-CA" sz="2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 (i.e. </a:t>
            </a:r>
            <a:r>
              <a:rPr lang="en-CA" sz="2200" b="1" strike="noStrike" spc="-1">
                <a:solidFill>
                  <a:srgbClr val="000000"/>
                </a:solidFill>
                <a:latin typeface="Gill Sans MT"/>
                <a:ea typeface="DejaVu Sans"/>
              </a:rPr>
              <a:t>suspended</a:t>
            </a:r>
            <a:r>
              <a:rPr lang="en-CA" sz="2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) when a </a:t>
            </a:r>
            <a:r>
              <a:rPr lang="en-CA" sz="2200" b="1" strike="noStrike" spc="-1">
                <a:solidFill>
                  <a:srgbClr val="000000"/>
                </a:solidFill>
                <a:latin typeface="Gill Sans MT"/>
                <a:ea typeface="DejaVu Sans"/>
              </a:rPr>
              <a:t>child is running</a:t>
            </a:r>
            <a:br>
              <a:rPr/>
            </a:br>
            <a:r>
              <a:rPr lang="en-CA" sz="2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(the exception is when the child process is running in the background)</a:t>
            </a:r>
            <a:endParaRPr lang="en-CA" sz="2200" b="0" strike="noStrike" spc="-1">
              <a:latin typeface="Arial"/>
            </a:endParaRPr>
          </a:p>
          <a:p>
            <a:pPr marL="228600" indent="-22680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CA" sz="2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UNIX / Linux processes are </a:t>
            </a:r>
            <a:r>
              <a:rPr lang="en-CA" sz="2200" b="1" strike="noStrike" spc="-1">
                <a:solidFill>
                  <a:srgbClr val="000000"/>
                </a:solidFill>
                <a:latin typeface="Gill Sans MT"/>
                <a:ea typeface="DejaVu Sans"/>
              </a:rPr>
              <a:t>hierarchical</a:t>
            </a:r>
            <a:r>
              <a:rPr lang="en-CA" sz="2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. The process structure can have</a:t>
            </a:r>
            <a:br>
              <a:rPr/>
            </a:br>
            <a:r>
              <a:rPr lang="en-CA" sz="2200" b="1" strike="noStrike" spc="-1">
                <a:solidFill>
                  <a:srgbClr val="000000"/>
                </a:solidFill>
                <a:latin typeface="Gill Sans MT"/>
                <a:ea typeface="DejaVu Sans"/>
              </a:rPr>
              <a:t>children</a:t>
            </a:r>
            <a:r>
              <a:rPr lang="en-CA" sz="2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 </a:t>
            </a:r>
            <a:r>
              <a:rPr lang="en-CA" sz="2200" b="1" strike="noStrike" spc="-1">
                <a:solidFill>
                  <a:srgbClr val="000000"/>
                </a:solidFill>
                <a:latin typeface="Gill Sans MT"/>
                <a:ea typeface="DejaVu Sans"/>
              </a:rPr>
              <a:t>processes</a:t>
            </a:r>
            <a:r>
              <a:rPr lang="en-CA" sz="22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, </a:t>
            </a:r>
            <a:r>
              <a:rPr lang="en-CA" sz="2200" b="1" strike="noStrike" spc="-1">
                <a:solidFill>
                  <a:srgbClr val="000000"/>
                </a:solidFill>
                <a:latin typeface="Gill Sans MT"/>
                <a:ea typeface="DejaVu Sans"/>
              </a:rPr>
              <a:t>great grandchild processes</a:t>
            </a:r>
            <a:endParaRPr lang="en-CA" sz="2200" b="0" strike="noStrike" spc="-1">
              <a:latin typeface="Arial"/>
            </a:endParaRPr>
          </a:p>
        </p:txBody>
      </p:sp>
      <p:pic>
        <p:nvPicPr>
          <p:cNvPr id="242" name="Picture 4" descr="Shape&#10;&#10;Description automatically generated with medium confidence"/>
          <p:cNvPicPr/>
          <p:nvPr/>
        </p:nvPicPr>
        <p:blipFill>
          <a:blip r:embed="rId2"/>
          <a:stretch/>
        </p:blipFill>
        <p:spPr>
          <a:xfrm flipH="1">
            <a:off x="8031240" y="729720"/>
            <a:ext cx="3503520" cy="17506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CustomShape 1"/>
          <p:cNvSpPr/>
          <p:nvPr/>
        </p:nvSpPr>
        <p:spPr>
          <a:xfrm>
            <a:off x="1451520" y="804600"/>
            <a:ext cx="9601560" cy="1047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Managing Processes</a:t>
            </a:r>
            <a:endParaRPr lang="en-CA" sz="2800" b="0" strike="noStrike" spc="-1">
              <a:latin typeface="Arial"/>
            </a:endParaRPr>
          </a:p>
        </p:txBody>
      </p:sp>
      <p:sp>
        <p:nvSpPr>
          <p:cNvPr id="244" name="CustomShape 2"/>
          <p:cNvSpPr/>
          <p:nvPr/>
        </p:nvSpPr>
        <p:spPr>
          <a:xfrm>
            <a:off x="1451520" y="1875438"/>
            <a:ext cx="9601560" cy="155356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4500"/>
          </a:bodyPr>
          <a:lstStyle/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200" b="1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Viewing Process Information</a:t>
            </a:r>
            <a:br>
              <a:rPr dirty="0"/>
            </a:br>
            <a:r>
              <a:rPr lang="en-CA" sz="16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You can issue Linux commands to provide information regarding running processes.</a:t>
            </a:r>
            <a:endParaRPr lang="en-CA" dirty="0"/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16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The </a:t>
            </a:r>
            <a:r>
              <a:rPr lang="en-CA" sz="1600" b="1" strike="noStrike" spc="-1" dirty="0" err="1">
                <a:solidFill>
                  <a:srgbClr val="000000"/>
                </a:solidFill>
                <a:latin typeface="Gill Sans MT"/>
                <a:ea typeface="DejaVu Sans"/>
              </a:rPr>
              <a:t>ps</a:t>
            </a:r>
            <a:r>
              <a:rPr lang="en-CA" sz="16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 (</a:t>
            </a:r>
            <a:r>
              <a:rPr lang="en-CA" sz="1600" b="0" i="1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process status</a:t>
            </a:r>
            <a:r>
              <a:rPr lang="en-CA" sz="16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) command displays a </a:t>
            </a:r>
            <a:r>
              <a:rPr lang="en-CA" sz="1600" b="1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snapshot</a:t>
            </a:r>
            <a:r>
              <a:rPr lang="en-CA" sz="16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of process information. </a:t>
            </a:r>
            <a:endParaRPr lang="en-CA" dirty="0"/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16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The </a:t>
            </a:r>
            <a:r>
              <a:rPr lang="en-CA" sz="1600" b="1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top</a:t>
            </a:r>
            <a:r>
              <a:rPr lang="en-CA" sz="16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 command provides </a:t>
            </a:r>
            <a:r>
              <a:rPr lang="en-CA" sz="1600" b="1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real-time </a:t>
            </a:r>
            <a:r>
              <a:rPr lang="en-CA" sz="16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status of </a:t>
            </a:r>
            <a:r>
              <a:rPr lang="en-CA" sz="1600" b="0" u="sng" strike="noStrike" spc="-1" dirty="0">
                <a:solidFill>
                  <a:srgbClr val="000000"/>
                </a:solidFill>
                <a:uFillTx/>
                <a:latin typeface="Gill Sans MT"/>
                <a:ea typeface="DejaVu Sans"/>
              </a:rPr>
              <a:t>all</a:t>
            </a:r>
            <a:r>
              <a:rPr lang="en-CA" sz="16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running processes (press </a:t>
            </a:r>
            <a:r>
              <a:rPr lang="en-CA" sz="1600" b="1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ctrl-c</a:t>
            </a:r>
            <a:r>
              <a:rPr lang="en-CA" sz="16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 to exit top command)</a:t>
            </a:r>
            <a:endParaRPr lang="en-CA" sz="1600" b="0" strike="noStrike" spc="-1" dirty="0">
              <a:latin typeface="Arial"/>
            </a:endParaRPr>
          </a:p>
        </p:txBody>
      </p:sp>
      <p:graphicFrame>
        <p:nvGraphicFramePr>
          <p:cNvPr id="245" name="Table 3"/>
          <p:cNvGraphicFramePr/>
          <p:nvPr>
            <p:extLst>
              <p:ext uri="{D42A27DB-BD31-4B8C-83A1-F6EECF244321}">
                <p14:modId xmlns:p14="http://schemas.microsoft.com/office/powerpoint/2010/main" val="1591644602"/>
              </p:ext>
            </p:extLst>
          </p:nvPr>
        </p:nvGraphicFramePr>
        <p:xfrm>
          <a:off x="1710972" y="3429000"/>
          <a:ext cx="8770056" cy="2400234"/>
        </p:xfrm>
        <a:graphic>
          <a:graphicData uri="http://schemas.openxmlformats.org/drawingml/2006/table">
            <a:tbl>
              <a:tblPr/>
              <a:tblGrid>
                <a:gridCol w="17784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915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65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CA" sz="1500" b="1" strike="noStrike" spc="-1">
                          <a:solidFill>
                            <a:srgbClr val="FFFFFF"/>
                          </a:solidFill>
                          <a:latin typeface="Gill Sans MT"/>
                        </a:rPr>
                        <a:t>Linux Command</a:t>
                      </a:r>
                      <a:endParaRPr lang="en-CA" sz="1500" b="0" strike="noStrike" spc="-1">
                        <a:latin typeface="Arial"/>
                      </a:endParaRPr>
                    </a:p>
                  </a:txBody>
                  <a:tcPr marL="86334" marR="86334" marT="43167" marB="43167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6892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CA" sz="1500" b="1" strike="noStrike" spc="-1">
                          <a:solidFill>
                            <a:srgbClr val="FFFFFF"/>
                          </a:solidFill>
                          <a:latin typeface="Gill Sans MT"/>
                        </a:rPr>
                        <a:t>Purpose</a:t>
                      </a:r>
                      <a:endParaRPr lang="en-CA" sz="1500" b="0" strike="noStrike" spc="-1">
                        <a:latin typeface="Arial"/>
                      </a:endParaRPr>
                    </a:p>
                  </a:txBody>
                  <a:tcPr marL="86334" marR="86334" marT="43167" marB="43167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6892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64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CA" sz="1300" b="1" strike="noStrike" spc="-1" dirty="0" err="1">
                          <a:solidFill>
                            <a:srgbClr val="000000"/>
                          </a:solidFill>
                          <a:latin typeface="Courier New"/>
                        </a:rPr>
                        <a:t>ps</a:t>
                      </a:r>
                      <a:endParaRPr lang="en-CA" sz="1300" b="0" strike="noStrike" spc="-1" dirty="0">
                        <a:latin typeface="Arial"/>
                      </a:endParaRPr>
                    </a:p>
                  </a:txBody>
                  <a:tcPr marL="86334" marR="86334" marT="43167" marB="43167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3DBD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n-CA" sz="1300" b="0" strike="noStrike" spc="-1" dirty="0">
                          <a:solidFill>
                            <a:srgbClr val="000000"/>
                          </a:solidFill>
                          <a:latin typeface="Gill Sans MT"/>
                        </a:rPr>
                        <a:t>Basic listing of processes in current user’s terminal,</a:t>
                      </a:r>
                      <a:r>
                        <a:rPr lang="en-CA" sz="1700" b="0" strike="noStrike" spc="-1" dirty="0">
                          <a:solidFill>
                            <a:srgbClr val="000000"/>
                          </a:solidFill>
                          <a:latin typeface="Gill Sans MT"/>
                        </a:rPr>
                        <a:t> </a:t>
                      </a:r>
                      <a:r>
                        <a:rPr lang="en-CA" sz="1300" b="0" strike="noStrike" spc="-1" dirty="0">
                          <a:solidFill>
                            <a:srgbClr val="000000"/>
                          </a:solidFill>
                          <a:latin typeface="Gill Sans MT"/>
                        </a:rPr>
                        <a:t>for example: </a:t>
                      </a:r>
                      <a:r>
                        <a:rPr lang="en-CA" sz="1300" b="1" strike="noStrike" spc="-1" dirty="0">
                          <a:solidFill>
                            <a:srgbClr val="000000"/>
                          </a:solidFill>
                          <a:latin typeface="Gill Sans MT"/>
                        </a:rPr>
                        <a:t>PID, process names</a:t>
                      </a:r>
                      <a:r>
                        <a:rPr lang="en-CA" sz="1300" b="0" strike="noStrike" spc="-1" dirty="0">
                          <a:solidFill>
                            <a:srgbClr val="000000"/>
                          </a:solidFill>
                          <a:latin typeface="Gill Sans MT"/>
                        </a:rPr>
                        <a:t>.</a:t>
                      </a:r>
                      <a:endParaRPr lang="en-CA" sz="1300" b="0" strike="noStrike" spc="-1" dirty="0">
                        <a:latin typeface="Arial"/>
                      </a:endParaRPr>
                    </a:p>
                  </a:txBody>
                  <a:tcPr marL="86334" marR="86334" marT="43167" marB="43167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3DB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88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CA" sz="1300" b="1" strike="noStrike" spc="-1">
                          <a:solidFill>
                            <a:srgbClr val="000000"/>
                          </a:solidFill>
                          <a:latin typeface="Courier New"/>
                        </a:rPr>
                        <a:t>ps -l</a:t>
                      </a:r>
                      <a:endParaRPr lang="en-CA" sz="1300" b="0" strike="noStrike" spc="-1">
                        <a:latin typeface="Arial"/>
                      </a:endParaRPr>
                    </a:p>
                  </a:txBody>
                  <a:tcPr marL="86334" marR="86334" marT="43167" marB="43167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AE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CA" sz="1300" b="0" strike="noStrike" spc="-1" dirty="0">
                          <a:solidFill>
                            <a:srgbClr val="000000"/>
                          </a:solidFill>
                          <a:latin typeface="Gill Sans MT"/>
                        </a:rPr>
                        <a:t>Detailed listing in current user’s terminal</a:t>
                      </a:r>
                      <a:r>
                        <a:rPr lang="en-CA" sz="1700" b="0" strike="noStrike" spc="-1" dirty="0">
                          <a:solidFill>
                            <a:srgbClr val="000000"/>
                          </a:solidFill>
                          <a:latin typeface="Gill Sans MT"/>
                        </a:rPr>
                        <a:t> </a:t>
                      </a:r>
                      <a:r>
                        <a:rPr lang="en-CA" sz="1300" b="0" strike="noStrike" spc="-1" dirty="0">
                          <a:solidFill>
                            <a:srgbClr val="000000"/>
                          </a:solidFill>
                          <a:latin typeface="Gill Sans MT"/>
                        </a:rPr>
                        <a:t>for example: </a:t>
                      </a:r>
                      <a:r>
                        <a:rPr lang="en-CA" sz="1300" b="1" strike="noStrike" spc="-1" dirty="0">
                          <a:solidFill>
                            <a:srgbClr val="000000"/>
                          </a:solidFill>
                          <a:latin typeface="Gill Sans MT"/>
                        </a:rPr>
                        <a:t>PID</a:t>
                      </a:r>
                      <a:r>
                        <a:rPr lang="en-CA" sz="1300" b="0" strike="noStrike" spc="-1" dirty="0">
                          <a:solidFill>
                            <a:srgbClr val="000000"/>
                          </a:solidFill>
                          <a:latin typeface="Gill Sans MT"/>
                        </a:rPr>
                        <a:t>,  parent PID (</a:t>
                      </a:r>
                      <a:r>
                        <a:rPr lang="en-CA" sz="1300" b="1" strike="noStrike" spc="-1" dirty="0">
                          <a:solidFill>
                            <a:srgbClr val="000000"/>
                          </a:solidFill>
                          <a:latin typeface="Gill Sans MT"/>
                        </a:rPr>
                        <a:t>PPID</a:t>
                      </a:r>
                      <a:r>
                        <a:rPr lang="en-CA" sz="1300" b="0" strike="noStrike" spc="-1" dirty="0">
                          <a:solidFill>
                            <a:srgbClr val="000000"/>
                          </a:solidFill>
                          <a:latin typeface="Gill Sans MT"/>
                        </a:rPr>
                        <a:t>), </a:t>
                      </a:r>
                      <a:r>
                        <a:rPr lang="en-CA" sz="1300" b="1" strike="noStrike" spc="-1" dirty="0">
                          <a:solidFill>
                            <a:srgbClr val="000000"/>
                          </a:solidFill>
                          <a:latin typeface="Gill Sans MT"/>
                        </a:rPr>
                        <a:t>status</a:t>
                      </a:r>
                      <a:r>
                        <a:rPr lang="en-CA" sz="1300" b="0" strike="noStrike" spc="-1" dirty="0">
                          <a:solidFill>
                            <a:srgbClr val="000000"/>
                          </a:solidFill>
                          <a:latin typeface="Gill Sans MT"/>
                        </a:rPr>
                        <a:t>, etc.</a:t>
                      </a:r>
                      <a:endParaRPr lang="en-CA" sz="1300" b="0" strike="noStrike" spc="-1" dirty="0">
                        <a:latin typeface="Arial"/>
                      </a:endParaRPr>
                    </a:p>
                  </a:txBody>
                  <a:tcPr marL="86334" marR="86334" marT="43167" marB="43167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AE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939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00" b="1" strike="noStrike" spc="-1">
                          <a:solidFill>
                            <a:srgbClr val="000000"/>
                          </a:solidFill>
                          <a:latin typeface="Courier New"/>
                        </a:rPr>
                        <a:t>ps -ef</a:t>
                      </a:r>
                      <a:endParaRPr lang="en-CA" sz="1300" b="0" strike="noStrike" spc="-1">
                        <a:latin typeface="Arial"/>
                      </a:endParaRPr>
                    </a:p>
                  </a:txBody>
                  <a:tcPr marL="86334" marR="86334" marT="43167" marB="43167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3DBD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00" b="0" strike="noStrike" spc="-1" dirty="0">
                          <a:solidFill>
                            <a:srgbClr val="000000"/>
                          </a:solidFill>
                          <a:latin typeface="Gill Sans MT"/>
                        </a:rPr>
                        <a:t>Detailed listing ALL processes running on entire system.</a:t>
                      </a:r>
                    </a:p>
                  </a:txBody>
                  <a:tcPr marL="86334" marR="86334" marT="43167" marB="43167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3DB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65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00" b="1" strike="noStrike" spc="-1" dirty="0" err="1">
                          <a:solidFill>
                            <a:srgbClr val="000000"/>
                          </a:solidFill>
                          <a:latin typeface="Courier New"/>
                        </a:rPr>
                        <a:t>ps</a:t>
                      </a:r>
                      <a:r>
                        <a:rPr lang="en-US" sz="1300" b="1" strike="noStrike" spc="-1" dirty="0">
                          <a:solidFill>
                            <a:srgbClr val="000000"/>
                          </a:solidFill>
                          <a:latin typeface="Courier New"/>
                        </a:rPr>
                        <a:t> aux</a:t>
                      </a:r>
                      <a:endParaRPr lang="en-CA" sz="1300" b="0" strike="noStrike" spc="-1" dirty="0">
                        <a:latin typeface="Arial"/>
                      </a:endParaRPr>
                    </a:p>
                  </a:txBody>
                  <a:tcPr marL="86334" marR="86334" marT="43167" marB="43167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AE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00" b="0" strike="noStrike" spc="-1" dirty="0">
                          <a:solidFill>
                            <a:srgbClr val="000000"/>
                          </a:solidFill>
                          <a:latin typeface="Gill Sans MT"/>
                        </a:rPr>
                        <a:t>Detailed listing of processes for </a:t>
                      </a:r>
                      <a:r>
                        <a:rPr lang="en-US" sz="1300" b="1" strike="noStrike" spc="-1" dirty="0">
                          <a:solidFill>
                            <a:srgbClr val="000000"/>
                          </a:solidFill>
                          <a:latin typeface="Gill Sans MT"/>
                        </a:rPr>
                        <a:t>ALL users </a:t>
                      </a:r>
                      <a:r>
                        <a:rPr lang="en-US" sz="1300" b="0" strike="noStrike" spc="-1" dirty="0">
                          <a:solidFill>
                            <a:srgbClr val="000000"/>
                          </a:solidFill>
                          <a:latin typeface="Gill Sans MT"/>
                        </a:rPr>
                        <a:t>and background running services </a:t>
                      </a:r>
                      <a:br>
                        <a:rPr sz="1700" dirty="0"/>
                      </a:br>
                      <a:r>
                        <a:rPr lang="en-US" sz="1300" b="0" strike="noStrike" spc="-1" dirty="0">
                          <a:solidFill>
                            <a:srgbClr val="000000"/>
                          </a:solidFill>
                          <a:latin typeface="Gill Sans MT"/>
                        </a:rPr>
                        <a:t>(i.e. </a:t>
                      </a:r>
                      <a:r>
                        <a:rPr lang="en-US" sz="1300" b="1" strike="noStrike" spc="-1" dirty="0">
                          <a:solidFill>
                            <a:srgbClr val="000000"/>
                          </a:solidFill>
                          <a:latin typeface="Gill Sans MT"/>
                        </a:rPr>
                        <a:t>DAEMONS – background running services</a:t>
                      </a:r>
                      <a:r>
                        <a:rPr lang="en-US" sz="1300" b="0" strike="noStrike" spc="-1" dirty="0">
                          <a:solidFill>
                            <a:srgbClr val="000000"/>
                          </a:solidFill>
                          <a:latin typeface="Gill Sans MT"/>
                        </a:rPr>
                        <a:t>).</a:t>
                      </a:r>
                      <a:endParaRPr lang="en-CA" sz="1300" b="0" strike="noStrike" spc="-1" dirty="0">
                        <a:latin typeface="Arial"/>
                      </a:endParaRPr>
                    </a:p>
                  </a:txBody>
                  <a:tcPr marL="86334" marR="86334" marT="43167" marB="43167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AE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24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00" b="1" strike="noStrike" spc="-1" dirty="0" err="1">
                          <a:solidFill>
                            <a:srgbClr val="000000"/>
                          </a:solidFill>
                          <a:latin typeface="Courier New"/>
                        </a:rPr>
                        <a:t>ps</a:t>
                      </a:r>
                      <a:r>
                        <a:rPr lang="en-US" sz="1300" b="1" strike="noStrike" spc="-1" dirty="0">
                          <a:solidFill>
                            <a:srgbClr val="000000"/>
                          </a:solidFill>
                          <a:latin typeface="Courier New"/>
                        </a:rPr>
                        <a:t> –U username</a:t>
                      </a:r>
                      <a:endParaRPr lang="en-CA" sz="1300" b="0" strike="noStrike" spc="-1" dirty="0">
                        <a:latin typeface="Arial"/>
                      </a:endParaRPr>
                    </a:p>
                  </a:txBody>
                  <a:tcPr marL="86334" marR="86334" marT="43167" marB="43167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3DBD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300" b="0" strike="noStrike" spc="-1" dirty="0">
                          <a:solidFill>
                            <a:srgbClr val="000000"/>
                          </a:solidFill>
                          <a:latin typeface="Gill Sans MT"/>
                        </a:rPr>
                        <a:t>Basic listing of processes running for a particular </a:t>
                      </a:r>
                      <a:r>
                        <a:rPr lang="en-US" sz="1300" b="1" strike="noStrike" spc="-1" dirty="0">
                          <a:solidFill>
                            <a:srgbClr val="000000"/>
                          </a:solidFill>
                          <a:latin typeface="Gill Sans MT"/>
                        </a:rPr>
                        <a:t>user</a:t>
                      </a:r>
                      <a:r>
                        <a:rPr lang="en-US" sz="1300" b="0" strike="noStrike" spc="-1" dirty="0">
                          <a:solidFill>
                            <a:srgbClr val="000000"/>
                          </a:solidFill>
                          <a:latin typeface="Gill Sans MT"/>
                        </a:rPr>
                        <a:t>.</a:t>
                      </a:r>
                      <a:endParaRPr lang="en-CA" sz="1300" b="0" strike="noStrike" spc="-1" dirty="0">
                        <a:latin typeface="Arial"/>
                      </a:endParaRPr>
                    </a:p>
                  </a:txBody>
                  <a:tcPr marL="86334" marR="86334" marT="43167" marB="43167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3DB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CustomShape 1"/>
          <p:cNvSpPr/>
          <p:nvPr/>
        </p:nvSpPr>
        <p:spPr>
          <a:xfrm>
            <a:off x="1451520" y="804600"/>
            <a:ext cx="9601560" cy="1047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Managing Processes</a:t>
            </a:r>
            <a:endParaRPr lang="en-CA" sz="2800" b="0" strike="noStrike" spc="-1">
              <a:latin typeface="Arial"/>
            </a:endParaRPr>
          </a:p>
        </p:txBody>
      </p:sp>
      <p:sp>
        <p:nvSpPr>
          <p:cNvPr id="247" name="CustomShape 2"/>
          <p:cNvSpPr/>
          <p:nvPr/>
        </p:nvSpPr>
        <p:spPr>
          <a:xfrm>
            <a:off x="1451519" y="1875437"/>
            <a:ext cx="8535859" cy="2252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7000"/>
          </a:bodyPr>
          <a:lstStyle/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400" b="1" strike="noStrike" spc="-1">
                <a:solidFill>
                  <a:srgbClr val="000000"/>
                </a:solidFill>
                <a:latin typeface="Gill Sans MT"/>
                <a:ea typeface="DejaVu Sans"/>
              </a:rPr>
              <a:t>Instructor Demonstration</a:t>
            </a:r>
            <a:endParaRPr lang="en-CA" sz="2400" b="0" strike="noStrike" spc="-1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Your instructor will now demonstrate how to</a:t>
            </a:r>
            <a:r>
              <a:rPr lang="en-CA" sz="2000" b="1" strike="noStrike" spc="-1">
                <a:solidFill>
                  <a:srgbClr val="000000"/>
                </a:solidFill>
                <a:latin typeface="Gill Sans MT"/>
                <a:ea typeface="DejaVu Sans"/>
              </a:rPr>
              <a:t> view </a:t>
            </a:r>
            <a:r>
              <a:rPr lang="en-CA" sz="20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processes.</a:t>
            </a:r>
            <a:endParaRPr lang="en-CA" sz="2000" b="0" strike="noStrike" spc="-1">
              <a:latin typeface="Arial"/>
            </a:endParaRPr>
          </a:p>
        </p:txBody>
      </p:sp>
      <p:pic>
        <p:nvPicPr>
          <p:cNvPr id="248" name="Picture 3" descr="A picture containing drawing&#10;&#10;Description automatically generated"/>
          <p:cNvPicPr/>
          <p:nvPr/>
        </p:nvPicPr>
        <p:blipFill>
          <a:blip r:embed="rId2"/>
          <a:stretch/>
        </p:blipFill>
        <p:spPr>
          <a:xfrm>
            <a:off x="10135440" y="1853640"/>
            <a:ext cx="1208160" cy="12081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CustomShape 1"/>
          <p:cNvSpPr/>
          <p:nvPr/>
        </p:nvSpPr>
        <p:spPr>
          <a:xfrm>
            <a:off x="1451520" y="804600"/>
            <a:ext cx="9601560" cy="1047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Managing Processes</a:t>
            </a:r>
            <a:endParaRPr lang="en-CA" sz="2800" b="0" strike="noStrike" spc="-1">
              <a:latin typeface="Arial"/>
            </a:endParaRPr>
          </a:p>
        </p:txBody>
      </p:sp>
      <p:sp>
        <p:nvSpPr>
          <p:cNvPr id="250" name="CustomShape 2"/>
          <p:cNvSpPr/>
          <p:nvPr/>
        </p:nvSpPr>
        <p:spPr>
          <a:xfrm>
            <a:off x="1451520" y="1875435"/>
            <a:ext cx="8083098" cy="380627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7000"/>
          </a:bodyPr>
          <a:lstStyle/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600" b="1" strike="noStrike" spc="-1">
                <a:solidFill>
                  <a:srgbClr val="000000"/>
                </a:solidFill>
                <a:latin typeface="Gill Sans MT"/>
                <a:ea typeface="DejaVu Sans"/>
              </a:rPr>
              <a:t>Foreground vs. Background Processes</a:t>
            </a:r>
            <a:endParaRPr lang="en-CA" sz="2600" b="0" strike="noStrike" spc="-1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Processes in UNIX can run in the </a:t>
            </a:r>
            <a:r>
              <a:rPr lang="en-CA" sz="2000" b="1" strike="noStrike" spc="-1">
                <a:solidFill>
                  <a:srgbClr val="000000"/>
                </a:solidFill>
                <a:latin typeface="Gill Sans MT"/>
                <a:ea typeface="DejaVu Sans"/>
              </a:rPr>
              <a:t>foreground</a:t>
            </a:r>
            <a:r>
              <a:rPr lang="en-CA" sz="20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 or </a:t>
            </a:r>
            <a:r>
              <a:rPr lang="en-CA" sz="2000" b="1" strike="noStrike" spc="-1">
                <a:solidFill>
                  <a:srgbClr val="000000"/>
                </a:solidFill>
                <a:latin typeface="Gill Sans MT"/>
                <a:ea typeface="DejaVu Sans"/>
              </a:rPr>
              <a:t>background</a:t>
            </a:r>
            <a:endParaRPr lang="en-CA" sz="2000" b="0" strike="noStrike" spc="-1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Commands issued from the shell normally run in the </a:t>
            </a:r>
            <a:r>
              <a:rPr lang="en-CA" sz="2000" b="1" strike="noStrike" spc="-1">
                <a:solidFill>
                  <a:srgbClr val="000000"/>
                </a:solidFill>
                <a:latin typeface="Gill Sans MT"/>
                <a:ea typeface="DejaVu Sans"/>
              </a:rPr>
              <a:t>foreground</a:t>
            </a:r>
            <a:r>
              <a:rPr lang="en-CA" sz="20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.</a:t>
            </a:r>
            <a:endParaRPr lang="en-CA" sz="2000" b="0" strike="noStrike" spc="-1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Programs / Commands can be run in the </a:t>
            </a:r>
            <a:r>
              <a:rPr lang="en-CA" sz="2000" b="1" strike="noStrike" spc="-1">
                <a:solidFill>
                  <a:srgbClr val="000000"/>
                </a:solidFill>
                <a:latin typeface="Gill Sans MT"/>
                <a:ea typeface="DejaVu Sans"/>
              </a:rPr>
              <a:t>background</a:t>
            </a:r>
            <a:r>
              <a:rPr lang="en-CA" sz="20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 by placing an </a:t>
            </a:r>
            <a:r>
              <a:rPr lang="en-CA" sz="2000" b="1" strike="noStrike" spc="-1">
                <a:solidFill>
                  <a:srgbClr val="000000"/>
                </a:solidFill>
                <a:latin typeface="Gill Sans MT"/>
                <a:ea typeface="DejaVu Sans"/>
              </a:rPr>
              <a:t>ampersand</a:t>
            </a:r>
            <a:r>
              <a:rPr lang="en-CA" sz="20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 </a:t>
            </a:r>
            <a:r>
              <a:rPr lang="en-CA" sz="2000" b="1" strike="noStrike" spc="-1">
                <a:solidFill>
                  <a:srgbClr val="000000"/>
                </a:solidFill>
                <a:latin typeface="Gill Sans MT"/>
                <a:ea typeface="DejaVu Sans"/>
              </a:rPr>
              <a:t>&amp;</a:t>
            </a:r>
            <a:r>
              <a:rPr lang="en-CA" sz="20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 after the command.</a:t>
            </a: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0" i="1" strike="noStrike" spc="-1">
                <a:solidFill>
                  <a:srgbClr val="000000"/>
                </a:solidFill>
                <a:latin typeface="Gill Sans MT"/>
                <a:ea typeface="DejaVu Sans"/>
              </a:rPr>
              <a:t>For example: </a:t>
            </a: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1" strike="noStrike" spc="-1">
                <a:solidFill>
                  <a:srgbClr val="0070C0"/>
                </a:solidFill>
                <a:latin typeface="Courier New"/>
                <a:ea typeface="DejaVu Sans"/>
              </a:rPr>
              <a:t>command &amp;</a:t>
            </a:r>
            <a:endParaRPr lang="en-CA" sz="2000" b="0" strike="noStrike" spc="-1">
              <a:latin typeface="Arial"/>
            </a:endParaRPr>
          </a:p>
        </p:txBody>
      </p:sp>
      <p:pic>
        <p:nvPicPr>
          <p:cNvPr id="251" name="Picture 5" descr="Icon&#10;&#10;Description automatically generated"/>
          <p:cNvPicPr/>
          <p:nvPr/>
        </p:nvPicPr>
        <p:blipFill>
          <a:blip r:embed="rId2"/>
          <a:stretch/>
        </p:blipFill>
        <p:spPr>
          <a:xfrm>
            <a:off x="9648360" y="1180080"/>
            <a:ext cx="1801440" cy="1801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CustomShape 1"/>
          <p:cNvSpPr/>
          <p:nvPr/>
        </p:nvSpPr>
        <p:spPr>
          <a:xfrm>
            <a:off x="1451520" y="804600"/>
            <a:ext cx="9601560" cy="1047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Managing Processes</a:t>
            </a:r>
            <a:endParaRPr lang="en-CA" sz="2800" b="0" strike="noStrike" spc="-1">
              <a:latin typeface="Arial"/>
            </a:endParaRPr>
          </a:p>
        </p:txBody>
      </p:sp>
      <p:sp>
        <p:nvSpPr>
          <p:cNvPr id="253" name="CustomShape 2"/>
          <p:cNvSpPr/>
          <p:nvPr/>
        </p:nvSpPr>
        <p:spPr>
          <a:xfrm>
            <a:off x="1451520" y="1869957"/>
            <a:ext cx="9875160" cy="155904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2500" lnSpcReduction="20000"/>
          </a:bodyPr>
          <a:lstStyle/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200" b="1" strike="noStrike" spc="-1">
                <a:solidFill>
                  <a:srgbClr val="000000"/>
                </a:solidFill>
                <a:latin typeface="Gill Sans MT"/>
                <a:ea typeface="DejaVu Sans"/>
              </a:rPr>
              <a:t>Managing Foreground Processes</a:t>
            </a:r>
            <a:endParaRPr lang="en-CA" sz="2200" b="0" strike="noStrike" spc="-1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Users can </a:t>
            </a:r>
            <a:r>
              <a:rPr lang="en-CA" sz="2000" b="1" strike="noStrike" spc="-1">
                <a:solidFill>
                  <a:srgbClr val="000000"/>
                </a:solidFill>
                <a:latin typeface="Gill Sans MT"/>
                <a:ea typeface="DejaVu Sans"/>
              </a:rPr>
              <a:t>manage processes </a:t>
            </a:r>
            <a:r>
              <a:rPr lang="en-CA" sz="20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to become more </a:t>
            </a:r>
            <a:r>
              <a:rPr lang="en-CA" sz="2000" b="1" strike="noStrike" spc="-1">
                <a:solidFill>
                  <a:srgbClr val="000000"/>
                </a:solidFill>
                <a:latin typeface="Gill Sans MT"/>
                <a:ea typeface="DejaVu Sans"/>
              </a:rPr>
              <a:t>productive</a:t>
            </a:r>
            <a:r>
              <a:rPr lang="en-CA" sz="20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 while working in the Unix / Linux Command-line environment.</a:t>
            </a:r>
            <a:endParaRPr lang="en-CA" sz="2000" b="0" strike="noStrike" spc="-1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Below are keyboard shortcuts to manage </a:t>
            </a:r>
            <a:r>
              <a:rPr lang="en-CA" sz="2000" b="1" strike="noStrike" spc="-1">
                <a:solidFill>
                  <a:srgbClr val="000000"/>
                </a:solidFill>
                <a:latin typeface="Gill Sans MT"/>
                <a:ea typeface="DejaVu Sans"/>
              </a:rPr>
              <a:t>foreground</a:t>
            </a:r>
            <a:r>
              <a:rPr lang="en-CA" sz="20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 processes.</a:t>
            </a:r>
            <a:endParaRPr lang="en-CA" sz="2000" b="0" strike="noStrike" spc="-1">
              <a:latin typeface="Arial"/>
            </a:endParaRPr>
          </a:p>
        </p:txBody>
      </p:sp>
      <p:graphicFrame>
        <p:nvGraphicFramePr>
          <p:cNvPr id="254" name="Table 3"/>
          <p:cNvGraphicFramePr/>
          <p:nvPr>
            <p:extLst>
              <p:ext uri="{D42A27DB-BD31-4B8C-83A1-F6EECF244321}">
                <p14:modId xmlns:p14="http://schemas.microsoft.com/office/powerpoint/2010/main" val="3518667019"/>
              </p:ext>
            </p:extLst>
          </p:nvPr>
        </p:nvGraphicFramePr>
        <p:xfrm>
          <a:off x="2032140" y="3633068"/>
          <a:ext cx="8127720" cy="1564560"/>
        </p:xfrm>
        <a:graphic>
          <a:graphicData uri="http://schemas.openxmlformats.org/drawingml/2006/table">
            <a:tbl>
              <a:tblPr/>
              <a:tblGrid>
                <a:gridCol w="2048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78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CA" sz="1800" b="1" strike="noStrike" spc="-1">
                          <a:solidFill>
                            <a:srgbClr val="FFFFFF"/>
                          </a:solidFill>
                          <a:latin typeface="Gill Sans MT"/>
                        </a:rPr>
                        <a:t>Linux Command</a:t>
                      </a:r>
                      <a:endParaRPr lang="en-CA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6892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CA" sz="1800" b="1" strike="noStrike" spc="-1">
                          <a:solidFill>
                            <a:srgbClr val="FFFFFF"/>
                          </a:solidFill>
                          <a:latin typeface="Gill Sans MT"/>
                        </a:rPr>
                        <a:t>Purpose</a:t>
                      </a:r>
                      <a:endParaRPr lang="en-CA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6892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CA" sz="1600" b="1" strike="noStrike" spc="-1">
                          <a:solidFill>
                            <a:srgbClr val="000000"/>
                          </a:solidFill>
                          <a:latin typeface="Courier New"/>
                        </a:rPr>
                        <a:t>ctrl-c</a:t>
                      </a:r>
                      <a:endParaRPr lang="en-CA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3DBD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CA" sz="1600" b="1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Terminates</a:t>
                      </a:r>
                      <a:r>
                        <a:rPr lang="en-CA" sz="1600" b="0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 a process running in the </a:t>
                      </a:r>
                      <a:r>
                        <a:rPr lang="en-CA" sz="1600" b="1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foreground</a:t>
                      </a:r>
                      <a:endParaRPr lang="en-CA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3DB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CA" sz="1600" b="1" strike="noStrike" spc="-1" dirty="0">
                          <a:solidFill>
                            <a:srgbClr val="000000"/>
                          </a:solidFill>
                          <a:latin typeface="Courier New"/>
                        </a:rPr>
                        <a:t>ctrl-z</a:t>
                      </a:r>
                      <a:endParaRPr lang="en-CA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AE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CA" sz="1600" b="0" strike="noStrike" spc="-1" dirty="0">
                          <a:solidFill>
                            <a:srgbClr val="000000"/>
                          </a:solidFill>
                          <a:latin typeface="Gill Sans MT"/>
                        </a:rPr>
                        <a:t>Sends a process running in the foreground into the </a:t>
                      </a:r>
                      <a:r>
                        <a:rPr lang="en-CA" sz="1600" b="1" strike="noStrike" spc="-1" dirty="0">
                          <a:solidFill>
                            <a:srgbClr val="000000"/>
                          </a:solidFill>
                          <a:latin typeface="Gill Sans MT"/>
                        </a:rPr>
                        <a:t>background</a:t>
                      </a:r>
                      <a:r>
                        <a:rPr lang="en-CA" sz="1600" b="0" strike="noStrike" spc="-1" dirty="0">
                          <a:solidFill>
                            <a:srgbClr val="000000"/>
                          </a:solidFill>
                          <a:latin typeface="Gill Sans MT"/>
                        </a:rPr>
                        <a:t>. Process is stopped (suspended) in background and requires </a:t>
                      </a:r>
                      <a:r>
                        <a:rPr lang="en-CA" sz="1600" b="1" strike="noStrike" spc="-1" dirty="0" err="1">
                          <a:solidFill>
                            <a:srgbClr val="000000"/>
                          </a:solidFill>
                          <a:latin typeface="Gill Sans MT"/>
                        </a:rPr>
                        <a:t>bg</a:t>
                      </a:r>
                      <a:r>
                        <a:rPr lang="en-CA" sz="1600" b="0" strike="noStrike" spc="-1" dirty="0">
                          <a:solidFill>
                            <a:srgbClr val="000000"/>
                          </a:solidFill>
                          <a:latin typeface="Gill Sans MT"/>
                        </a:rPr>
                        <a:t> command to run in background.</a:t>
                      </a:r>
                      <a:endParaRPr lang="en-CA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AE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CustomShape 1"/>
          <p:cNvSpPr/>
          <p:nvPr/>
        </p:nvSpPr>
        <p:spPr>
          <a:xfrm>
            <a:off x="1451520" y="804600"/>
            <a:ext cx="9601560" cy="1047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Managing Processes</a:t>
            </a:r>
            <a:endParaRPr lang="en-CA" sz="2800" b="0" strike="noStrike" spc="-1">
              <a:latin typeface="Arial"/>
            </a:endParaRPr>
          </a:p>
        </p:txBody>
      </p:sp>
      <p:sp>
        <p:nvSpPr>
          <p:cNvPr id="256" name="CustomShape 2"/>
          <p:cNvSpPr/>
          <p:nvPr/>
        </p:nvSpPr>
        <p:spPr>
          <a:xfrm>
            <a:off x="1451520" y="1875437"/>
            <a:ext cx="9601560" cy="127613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5000" lnSpcReduction="10000"/>
          </a:bodyPr>
          <a:lstStyle/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400" b="1" strike="noStrike" spc="-1">
                <a:solidFill>
                  <a:srgbClr val="000000"/>
                </a:solidFill>
                <a:latin typeface="Gill Sans MT"/>
                <a:ea typeface="DejaVu Sans"/>
              </a:rPr>
              <a:t>Managing Background Processes</a:t>
            </a:r>
            <a:endParaRPr lang="en-CA" sz="2400" b="0" strike="noStrike" spc="-1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Below are common Linux commands / </a:t>
            </a:r>
            <a:r>
              <a:rPr lang="en-CA" sz="2000" b="1" strike="noStrike" spc="-1">
                <a:solidFill>
                  <a:srgbClr val="000000"/>
                </a:solidFill>
                <a:latin typeface="Gill Sans MT"/>
                <a:ea typeface="DejaVu Sans"/>
              </a:rPr>
              <a:t>keyboard shortcuts </a:t>
            </a:r>
            <a:r>
              <a:rPr lang="en-CA" sz="20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to manage </a:t>
            </a:r>
            <a:r>
              <a:rPr lang="en-CA" sz="2000" b="1" strike="noStrike" spc="-1">
                <a:solidFill>
                  <a:srgbClr val="000000"/>
                </a:solidFill>
                <a:latin typeface="Gill Sans MT"/>
                <a:ea typeface="DejaVu Sans"/>
              </a:rPr>
              <a:t>background</a:t>
            </a:r>
            <a:r>
              <a:rPr lang="en-CA" sz="20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 processes.</a:t>
            </a:r>
            <a:endParaRPr lang="en-CA" sz="2000" b="0" strike="noStrike" spc="-1">
              <a:latin typeface="Arial"/>
            </a:endParaRPr>
          </a:p>
        </p:txBody>
      </p:sp>
      <p:graphicFrame>
        <p:nvGraphicFramePr>
          <p:cNvPr id="257" name="Table 3"/>
          <p:cNvGraphicFramePr/>
          <p:nvPr>
            <p:extLst>
              <p:ext uri="{D42A27DB-BD31-4B8C-83A1-F6EECF244321}">
                <p14:modId xmlns:p14="http://schemas.microsoft.com/office/powerpoint/2010/main" val="21191297"/>
              </p:ext>
            </p:extLst>
          </p:nvPr>
        </p:nvGraphicFramePr>
        <p:xfrm>
          <a:off x="2410655" y="3251868"/>
          <a:ext cx="7370689" cy="2577912"/>
        </p:xfrm>
        <a:graphic>
          <a:graphicData uri="http://schemas.openxmlformats.org/drawingml/2006/table">
            <a:tbl>
              <a:tblPr/>
              <a:tblGrid>
                <a:gridCol w="18842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2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CA" sz="1700" b="1" strike="noStrike" spc="-1">
                          <a:solidFill>
                            <a:srgbClr val="FFFFFF"/>
                          </a:solidFill>
                          <a:latin typeface="Gill Sans MT"/>
                        </a:rPr>
                        <a:t>Linux Command</a:t>
                      </a:r>
                      <a:endParaRPr lang="en-CA" sz="1700" b="0" strike="noStrike" spc="-1">
                        <a:latin typeface="Arial"/>
                      </a:endParaRPr>
                    </a:p>
                  </a:txBody>
                  <a:tcPr marL="84407" marR="84407" marT="42204" marB="42204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6892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CA" sz="1700" b="1" strike="noStrike" spc="-1">
                          <a:solidFill>
                            <a:srgbClr val="FFFFFF"/>
                          </a:solidFill>
                          <a:latin typeface="Gill Sans MT"/>
                        </a:rPr>
                        <a:t>Purpose</a:t>
                      </a:r>
                      <a:endParaRPr lang="en-CA" sz="1700" b="0" strike="noStrike" spc="-1">
                        <a:latin typeface="Arial"/>
                      </a:endParaRPr>
                    </a:p>
                  </a:txBody>
                  <a:tcPr marL="84407" marR="84407" marT="42204" marB="42204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6892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220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CA" sz="1300" b="1" strike="noStrike" spc="-1">
                          <a:solidFill>
                            <a:srgbClr val="000000"/>
                          </a:solidFill>
                          <a:latin typeface="Courier New"/>
                        </a:rPr>
                        <a:t>fg</a:t>
                      </a:r>
                      <a:endParaRPr lang="en-CA" sz="1300" b="0" strike="noStrike" spc="-1">
                        <a:latin typeface="Arial"/>
                      </a:endParaRPr>
                    </a:p>
                  </a:txBody>
                  <a:tcPr marL="84407" marR="84407" marT="42204" marB="42204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3DBD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CA" sz="1300" b="0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The </a:t>
                      </a:r>
                      <a:r>
                        <a:rPr lang="en-CA" sz="1300" b="1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fg</a:t>
                      </a:r>
                      <a:r>
                        <a:rPr lang="en-CA" sz="1300" b="0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 (foreground) command moves a </a:t>
                      </a:r>
                      <a:r>
                        <a:rPr lang="en-CA" sz="1300" b="0" i="1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background</a:t>
                      </a:r>
                      <a:r>
                        <a:rPr lang="en-CA" sz="1300" b="0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 job into the </a:t>
                      </a:r>
                      <a:r>
                        <a:rPr lang="en-CA" sz="1300" b="1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foreground</a:t>
                      </a:r>
                      <a:r>
                        <a:rPr lang="en-CA" sz="1300" b="0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. The fg command issued without arguments will place the most recent process in the background to the foreground. </a:t>
                      </a:r>
                      <a:br>
                        <a:rPr sz="1700"/>
                      </a:br>
                      <a:r>
                        <a:rPr lang="en-CA" sz="1300" b="0" i="1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Example: </a:t>
                      </a:r>
                      <a:r>
                        <a:rPr lang="en-CA" sz="1300" b="1" strike="noStrike" spc="-1">
                          <a:solidFill>
                            <a:srgbClr val="0070C0"/>
                          </a:solidFill>
                          <a:latin typeface="Courier New"/>
                        </a:rPr>
                        <a:t>fg %job-number</a:t>
                      </a:r>
                      <a:endParaRPr lang="en-CA" sz="1300" b="0" strike="noStrike" spc="-1">
                        <a:latin typeface="Arial"/>
                      </a:endParaRPr>
                    </a:p>
                  </a:txBody>
                  <a:tcPr marL="84407" marR="84407" marT="42204" marB="42204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3DB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220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CA" sz="1300" b="1" strike="noStrike" spc="-1">
                          <a:solidFill>
                            <a:srgbClr val="000000"/>
                          </a:solidFill>
                          <a:latin typeface="Courier New"/>
                        </a:rPr>
                        <a:t>bg</a:t>
                      </a:r>
                      <a:endParaRPr lang="en-CA" sz="1300" b="0" strike="noStrike" spc="-1">
                        <a:latin typeface="Arial"/>
                      </a:endParaRPr>
                    </a:p>
                  </a:txBody>
                  <a:tcPr marL="84407" marR="84407" marT="42204" marB="42204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AE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CA" sz="1300" b="0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The </a:t>
                      </a:r>
                      <a:r>
                        <a:rPr lang="en-CA" sz="1300" b="1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bg</a:t>
                      </a:r>
                      <a:r>
                        <a:rPr lang="en-CA" sz="1300" b="0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 utility </a:t>
                      </a:r>
                      <a:r>
                        <a:rPr lang="en-CA" sz="1300" b="1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resumes suspended jobs </a:t>
                      </a:r>
                      <a:r>
                        <a:rPr lang="en-CA" sz="1300" b="0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from the current environment. The bg command issued without arguments will run the most recent process that was placed into the background.</a:t>
                      </a:r>
                      <a:br>
                        <a:rPr sz="1700"/>
                      </a:br>
                      <a:r>
                        <a:rPr lang="en-CA" sz="1300" b="0" i="1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Example: </a:t>
                      </a:r>
                      <a:r>
                        <a:rPr lang="en-CA" sz="1300" b="1" strike="noStrike" spc="-1">
                          <a:solidFill>
                            <a:srgbClr val="0070C0"/>
                          </a:solidFill>
                          <a:latin typeface="Courier New"/>
                        </a:rPr>
                        <a:t>bg %job-number</a:t>
                      </a:r>
                      <a:endParaRPr lang="en-CA" sz="1300" b="0" strike="noStrike" spc="-1">
                        <a:latin typeface="Arial"/>
                      </a:endParaRPr>
                    </a:p>
                  </a:txBody>
                  <a:tcPr marL="84407" marR="84407" marT="42204" marB="42204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AE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830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CA" sz="1300" b="1" strike="noStrike" spc="-1" dirty="0">
                          <a:solidFill>
                            <a:srgbClr val="000000"/>
                          </a:solidFill>
                          <a:latin typeface="Courier New"/>
                        </a:rPr>
                        <a:t>jobs</a:t>
                      </a:r>
                      <a:endParaRPr lang="en-CA" sz="1300" b="0" strike="noStrike" spc="-1" dirty="0">
                        <a:latin typeface="Arial"/>
                      </a:endParaRPr>
                    </a:p>
                  </a:txBody>
                  <a:tcPr marL="84407" marR="84407" marT="42204" marB="42204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3DBD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CA" sz="1300" b="0" strike="noStrike" spc="-1" dirty="0">
                          <a:solidFill>
                            <a:srgbClr val="000000"/>
                          </a:solidFill>
                          <a:latin typeface="Gill Sans MT"/>
                        </a:rPr>
                        <a:t>The </a:t>
                      </a:r>
                      <a:r>
                        <a:rPr lang="en-CA" sz="1300" b="1" strike="noStrike" spc="-1" dirty="0">
                          <a:solidFill>
                            <a:srgbClr val="000000"/>
                          </a:solidFill>
                          <a:latin typeface="Gill Sans MT"/>
                        </a:rPr>
                        <a:t>jobs</a:t>
                      </a:r>
                      <a:r>
                        <a:rPr lang="en-CA" sz="1300" b="0" strike="noStrike" spc="-1" dirty="0">
                          <a:solidFill>
                            <a:srgbClr val="000000"/>
                          </a:solidFill>
                          <a:latin typeface="Gill Sans MT"/>
                        </a:rPr>
                        <a:t> utility displays the status of jobs that were started </a:t>
                      </a:r>
                      <a:br>
                        <a:rPr sz="1700" dirty="0"/>
                      </a:br>
                      <a:r>
                        <a:rPr lang="en-CA" sz="1300" b="0" strike="noStrike" spc="-1" dirty="0">
                          <a:solidFill>
                            <a:srgbClr val="000000"/>
                          </a:solidFill>
                          <a:latin typeface="Gill Sans MT"/>
                        </a:rPr>
                        <a:t>in the current shell environment</a:t>
                      </a:r>
                      <a:endParaRPr lang="en-CA" sz="1300" b="0" strike="noStrike" spc="-1" dirty="0">
                        <a:latin typeface="Arial"/>
                      </a:endParaRPr>
                    </a:p>
                  </a:txBody>
                  <a:tcPr marL="84407" marR="84407" marT="42204" marB="42204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3DB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CustomShape 1"/>
          <p:cNvSpPr/>
          <p:nvPr/>
        </p:nvSpPr>
        <p:spPr>
          <a:xfrm>
            <a:off x="1451520" y="804600"/>
            <a:ext cx="9601560" cy="1047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Managing Processes</a:t>
            </a:r>
            <a:endParaRPr lang="en-CA" sz="2800" b="0" strike="noStrike" spc="-1">
              <a:latin typeface="Arial"/>
            </a:endParaRPr>
          </a:p>
        </p:txBody>
      </p:sp>
      <p:sp>
        <p:nvSpPr>
          <p:cNvPr id="259" name="CustomShape 2"/>
          <p:cNvSpPr/>
          <p:nvPr/>
        </p:nvSpPr>
        <p:spPr>
          <a:xfrm>
            <a:off x="1451519" y="1869956"/>
            <a:ext cx="8482593" cy="220489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400" b="1" strike="noStrike" spc="-1">
                <a:solidFill>
                  <a:srgbClr val="000000"/>
                </a:solidFill>
                <a:latin typeface="Gill Sans MT"/>
                <a:ea typeface="DejaVu Sans"/>
              </a:rPr>
              <a:t>Instructor Demonstration</a:t>
            </a:r>
            <a:endParaRPr lang="en-CA" sz="2400" b="0" strike="noStrike" spc="-1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Your instructor will now demonstrate how to</a:t>
            </a:r>
            <a:r>
              <a:rPr lang="en-CA" sz="2000" b="1" strike="noStrike" spc="-1">
                <a:solidFill>
                  <a:srgbClr val="000000"/>
                </a:solidFill>
                <a:latin typeface="Gill Sans MT"/>
                <a:ea typeface="DejaVu Sans"/>
              </a:rPr>
              <a:t> manage foreground </a:t>
            </a:r>
            <a:r>
              <a:rPr lang="en-CA" sz="20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and</a:t>
            </a:r>
            <a:r>
              <a:rPr lang="en-CA" sz="2000" b="1" strike="noStrike" spc="-1">
                <a:solidFill>
                  <a:srgbClr val="000000"/>
                </a:solidFill>
                <a:latin typeface="Gill Sans MT"/>
                <a:ea typeface="DejaVu Sans"/>
              </a:rPr>
              <a:t> background </a:t>
            </a:r>
            <a:r>
              <a:rPr lang="en-CA" sz="20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processes.</a:t>
            </a:r>
            <a:endParaRPr lang="en-CA" sz="2000" b="0" strike="noStrike" spc="-1">
              <a:latin typeface="Arial"/>
            </a:endParaRPr>
          </a:p>
        </p:txBody>
      </p:sp>
      <p:pic>
        <p:nvPicPr>
          <p:cNvPr id="260" name="Picture 3" descr="A picture containing drawing&#10;&#10;Description automatically generated"/>
          <p:cNvPicPr/>
          <p:nvPr/>
        </p:nvPicPr>
        <p:blipFill>
          <a:blip r:embed="rId2"/>
          <a:stretch/>
        </p:blipFill>
        <p:spPr>
          <a:xfrm>
            <a:off x="10135440" y="1853640"/>
            <a:ext cx="1208160" cy="12081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{3D71E03E-4654-1148-BF73-F9F4AFE5A21B}tf10001119</Template>
  <TotalTime>0</TotalTime>
  <Words>904</Words>
  <Application>Microsoft Office PowerPoint</Application>
  <PresentationFormat>Widescreen</PresentationFormat>
  <Paragraphs>102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SYST28296</dc:title>
  <dc:subject/>
  <dc:creator>Saul, Jennifer</dc:creator>
  <dc:description/>
  <cp:lastModifiedBy>Chris Johnson</cp:lastModifiedBy>
  <cp:revision>2</cp:revision>
  <dcterms:created xsi:type="dcterms:W3CDTF">2019-04-25T17:31:46Z</dcterms:created>
  <dcterms:modified xsi:type="dcterms:W3CDTF">2022-01-09T19:56:14Z</dcterms:modified>
  <dc:language>en-CA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25</vt:i4>
  </property>
</Properties>
</file>