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BBA03-6480-D64A-B8A7-96528CC8C811}" v="5" dt="2022-01-09T19:18:29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2019600"/>
            <a:ext cx="12190320" cy="410400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0320" cy="74124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2019600"/>
            <a:ext cx="12190320" cy="410400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0320" cy="741240"/>
          </a:xfrm>
          <a:prstGeom prst="rect">
            <a:avLst/>
          </a:prstGeom>
          <a:ln>
            <a:noFill/>
          </a:ln>
        </p:spPr>
      </p:pic>
      <p:sp>
        <p:nvSpPr>
          <p:cNvPr id="44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8:_Links_/_Process_Management#LINUX_PRACTICE_QUESTIONS" TargetMode="External"/><Relationship Id="rId2" Type="http://schemas.openxmlformats.org/officeDocument/2006/relationships/hyperlink" Target="https://wiki.cdot.senecacollege.ca/wiki/Tutorial8:_Links_/_Process_Management#INVESTIGATION_1:_LINKING_FILES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964880" y="844479"/>
            <a:ext cx="9088200" cy="3902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b">
            <a:norm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en-US" sz="2700" b="0" strike="noStrike" cap="all" spc="-1" dirty="0">
                <a:solidFill>
                  <a:srgbClr val="000000"/>
                </a:solidFill>
                <a:latin typeface="Gill Sans MT"/>
                <a:ea typeface="Noto Sans CJK SC"/>
              </a:rPr>
              <a:t>  </a:t>
            </a:r>
            <a:r>
              <a:rPr lang="en-US" sz="2400" b="0" strike="noStrike" cap="all" spc="-1" dirty="0">
                <a:solidFill>
                  <a:srgbClr val="000000"/>
                </a:solidFill>
                <a:latin typeface="Gill Sans MT"/>
                <a:ea typeface="Noto Sans CJK SC"/>
              </a:rPr>
              <a:t>ULI101:  Introduction to Unix / Linux and the Internet</a:t>
            </a:r>
            <a:br>
              <a:rPr dirty="0"/>
            </a:br>
            <a:r>
              <a:rPr lang="en-US" sz="1200" b="0" strike="noStrike" cap="all" spc="-1" dirty="0">
                <a:solidFill>
                  <a:srgbClr val="000000"/>
                </a:solidFill>
                <a:latin typeface="Gill Sans MT"/>
                <a:ea typeface="Noto Sans CJK SC"/>
              </a:rPr>
              <a:t> </a:t>
            </a: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  <a:ea typeface="Noto Sans CJK SC"/>
              </a:rPr>
              <a:t>  </a:t>
            </a: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  <a:ea typeface="Noto Sans CJK SC"/>
              </a:rPr>
              <a:t>   </a:t>
            </a: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  <a:ea typeface="Noto Sans CJK SC"/>
              </a:rPr>
              <a:t>Week 6: lesson 1</a:t>
            </a:r>
            <a:br>
              <a:rPr dirty="0"/>
            </a:br>
            <a:br>
              <a:rPr dirty="0"/>
            </a:b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  <a:ea typeface="Noto Sans CJK SC"/>
              </a:rPr>
              <a:t>   </a:t>
            </a:r>
            <a:r>
              <a:rPr lang="en-CA" sz="2200" b="0" strike="noStrike" cap="all" spc="-1" dirty="0">
                <a:solidFill>
                  <a:srgbClr val="0070C0"/>
                </a:solidFill>
                <a:latin typeface="Gill Sans MT"/>
                <a:ea typeface="Noto Sans CJK SC"/>
              </a:rPr>
              <a:t>Linking files</a:t>
            </a:r>
          </a:p>
          <a:p>
            <a:pPr>
              <a:lnSpc>
                <a:spcPct val="100000"/>
              </a:lnSpc>
              <a:spcAft>
                <a:spcPts val="1199"/>
              </a:spcAft>
            </a:pPr>
            <a:br>
              <a:rPr lang="en-CA" dirty="0"/>
            </a:br>
            <a:endParaRPr lang="en-CA" sz="2200" b="0" strike="noStrike" spc="-1" dirty="0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964880" y="4941720"/>
            <a:ext cx="9088200" cy="9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Photos and icons used in this slide show are licensed under </a:t>
            </a:r>
            <a:r>
              <a:rPr lang="en-CA" sz="1800" b="0" u="sng" strike="noStrike" cap="all" spc="-1">
                <a:solidFill>
                  <a:srgbClr val="FA2B5C"/>
                </a:solidFill>
                <a:uFillTx/>
                <a:latin typeface="Gill Sans MT"/>
                <a:ea typeface="DejaVu Sans"/>
                <a:hlinkClick r:id="rId2"/>
              </a:rPr>
              <a:t>CC BY-SA</a:t>
            </a:r>
            <a:endParaRPr lang="en-CA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451520" y="1875440"/>
            <a:ext cx="8411760" cy="19685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Instructor Demonstration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Your instructor will now demonstrate how to create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Symbolic (Soft) links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br>
              <a:rPr dirty="0"/>
            </a:br>
            <a:br>
              <a:rPr dirty="0"/>
            </a:b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</p:txBody>
      </p:sp>
      <p:pic>
        <p:nvPicPr>
          <p:cNvPr id="235" name="Picture 3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135440" y="975960"/>
            <a:ext cx="1208160" cy="120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1451520" y="1875437"/>
            <a:ext cx="9601560" cy="3806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Getting Practice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To get practice to help </a:t>
            </a:r>
            <a:r>
              <a:rPr lang="en-CA" sz="20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perform </a:t>
            </a:r>
            <a:r>
              <a:rPr lang="en-CA" sz="20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Assignment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#2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 perform </a:t>
            </a:r>
            <a:r>
              <a:rPr lang="en-CA" sz="20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Week 8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Tutorial:</a:t>
            </a:r>
            <a:endParaRPr lang="en-CA" sz="20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u="sng" strike="noStrike" spc="-1" dirty="0">
                <a:solidFill>
                  <a:srgbClr val="FA2B5C"/>
                </a:solidFill>
                <a:uFillTx/>
                <a:latin typeface="Gill Sans MT"/>
                <a:ea typeface="DejaVu Sans"/>
                <a:hlinkClick r:id="rId2"/>
              </a:rPr>
              <a:t>INVESTIGATION 1: LINKING FILES</a:t>
            </a:r>
            <a:endParaRPr lang="en-CA" sz="18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u="sng" strike="noStrike" spc="-1" dirty="0">
                <a:solidFill>
                  <a:srgbClr val="FA2B5C"/>
                </a:solidFill>
                <a:uFillTx/>
                <a:latin typeface="Gill Sans MT"/>
                <a:ea typeface="DejaVu Sans"/>
                <a:hlinkClick r:id="rId3"/>
              </a:rPr>
              <a:t>LINUX PRACTICE QUESTIONS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 (Questions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1 – 2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endParaRPr lang="en-CA" sz="1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Perform Assignment 2</a:t>
            </a:r>
            <a:endParaRPr lang="en-CA" sz="20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Section 4: 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Linking Files and Directories</a:t>
            </a:r>
            <a:endParaRPr lang="en-CA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Lesson 1  topics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1451520" y="1869956"/>
            <a:ext cx="9601560" cy="3989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0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-nodes</a:t>
            </a:r>
            <a:endParaRPr lang="en-CA" sz="18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Hard Links / Demonstration</a:t>
            </a:r>
            <a:endParaRPr lang="en-CA" sz="18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Symbolic Links / Demonstration</a:t>
            </a:r>
            <a:r>
              <a:rPr lang="en-US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Perform Week 8  Tutorial</a:t>
            </a:r>
            <a:endParaRPr lang="en-CA" sz="20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Investigation 1</a:t>
            </a:r>
            <a:endParaRPr lang="en-CA" sz="18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Review Questions (Questions 1 – 2)</a:t>
            </a:r>
            <a:endParaRPr lang="en-CA" dirty="0"/>
          </a:p>
          <a:p>
            <a:pPr marL="1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Perform Assignment 2</a:t>
            </a:r>
            <a:endParaRPr lang="en-CA" sz="20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Section 4: Linking Files and Directories</a:t>
            </a:r>
            <a:endParaRPr lang="en-CA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451520" y="1869957"/>
            <a:ext cx="7351920" cy="2346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inode</a:t>
            </a: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(index) Number of a File: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The 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-node number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is like a ”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fingerprint”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which is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unique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for each file on a Unix / Linux file system.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The </a:t>
            </a:r>
            <a:r>
              <a:rPr lang="en-CA" sz="20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-node is an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index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(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data structure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 that provides information about the file such as if the file is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directory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or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regular file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etc.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Referring to the diagram below, issuing the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command using the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-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option displays the 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-node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number for each file.  You can see that </a:t>
            </a:r>
            <a:r>
              <a:rPr lang="en-CA" sz="20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each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file has its own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unique</a:t>
            </a:r>
            <a:r>
              <a:rPr lang="en-CA" sz="20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en-CA" sz="2000" b="0" i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</a:t>
            </a:r>
            <a:r>
              <a:rPr lang="en-CA" sz="20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-node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number in the file system.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216" name="Picture 4" descr="A screenshot of a cell phone&#10;&#10;Description automatically generated"/>
          <p:cNvPicPr/>
          <p:nvPr/>
        </p:nvPicPr>
        <p:blipFill>
          <a:blip r:embed="rId2"/>
          <a:stretch/>
        </p:blipFill>
        <p:spPr>
          <a:xfrm>
            <a:off x="2096820" y="4415079"/>
            <a:ext cx="6061320" cy="118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7" name="Picture 5" descr="A black and white photo of a person's face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9385200" y="804600"/>
            <a:ext cx="1353240" cy="199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51520" y="1875437"/>
            <a:ext cx="6151320" cy="38240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0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Hard Links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Hard Link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is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reference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to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same index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on a file system. 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It does this by creating a file that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shares the same 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-node number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with the other file.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advantage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of using hard links is that if one hard link remains (even if original file has been removed),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the data in that hard-linked file is NOT lost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  Also, any change to either file will be reflected in any hard-linked file which is useful for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backups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Limitations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of hard links are that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they take-up extra space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you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cannot hard link directories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  Also, you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cannot hard link files from other Unix/Linux servers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(since the </a:t>
            </a:r>
            <a:r>
              <a:rPr lang="en-CA" sz="2000" b="0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i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-node number is unique to that filesystem).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220" name="Picture 7" descr="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7840080" y="2330280"/>
            <a:ext cx="4062240" cy="21952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451520" y="1875441"/>
            <a:ext cx="6420600" cy="1995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Hard Links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Examples: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touch myfile.txt</a:t>
            </a:r>
            <a:br>
              <a:rPr dirty="0"/>
            </a:b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ln myfile.txt myfile1.hard.lnk</a:t>
            </a:r>
            <a:br>
              <a:rPr dirty="0"/>
            </a:b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ln myfile.txt myfile2.hard.lnk</a:t>
            </a:r>
            <a:br>
              <a:rPr dirty="0"/>
            </a:b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ln myfile.txt ~/backups/</a:t>
            </a:r>
            <a:r>
              <a:rPr lang="en-CA" sz="1800" b="1" strike="noStrike" spc="-1" dirty="0" err="1">
                <a:solidFill>
                  <a:srgbClr val="0070C0"/>
                </a:solidFill>
                <a:latin typeface="Courier New"/>
                <a:ea typeface="DejaVu Sans"/>
              </a:rPr>
              <a:t>myfile.hard.lnk</a:t>
            </a:r>
            <a:br>
              <a:rPr dirty="0"/>
            </a:b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ls –li </a:t>
            </a:r>
            <a:r>
              <a:rPr lang="en-CA" sz="1800" b="1" strike="noStrike" spc="-1" dirty="0" err="1">
                <a:solidFill>
                  <a:srgbClr val="0070C0"/>
                </a:solidFill>
                <a:latin typeface="Courier New"/>
                <a:ea typeface="DejaVu Sans"/>
              </a:rPr>
              <a:t>myfile</a:t>
            </a: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*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223" name="Picture 44" descr="A screenshot of a cell phone&#10;&#10;Description automatically generated"/>
          <p:cNvPicPr/>
          <p:nvPr/>
        </p:nvPicPr>
        <p:blipFill>
          <a:blip r:embed="rId2"/>
          <a:stretch/>
        </p:blipFill>
        <p:spPr>
          <a:xfrm>
            <a:off x="3150550" y="4009907"/>
            <a:ext cx="5890900" cy="1920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1451520" y="1875437"/>
            <a:ext cx="8411760" cy="22970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Instructor Demonstration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Your instructor will now demonstrate how to create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Hard Links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br>
              <a:rPr dirty="0"/>
            </a:br>
            <a:br>
              <a:rPr dirty="0"/>
            </a:b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</p:txBody>
      </p:sp>
      <p:pic>
        <p:nvPicPr>
          <p:cNvPr id="226" name="Picture 3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135440" y="975960"/>
            <a:ext cx="1208160" cy="120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451519" y="1875435"/>
            <a:ext cx="6973389" cy="40104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3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Symbolic Links</a:t>
            </a:r>
            <a:endParaRPr lang="en-CA" sz="3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Symbolic Link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is an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indirect pointer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to a file and is also known as 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soft link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or 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symlink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 The symbolic link file contains the </a:t>
            </a:r>
            <a:r>
              <a:rPr lang="en-CA" sz="2000" b="1" u="sng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pathname to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to the original file.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advantage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of using symbolic links is they act as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shortcuts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to other files (in fact, the symbolic linked file only contains the pathname to the original file).  Also, you can create symbolic links on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different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Unix/Linux servers, and that you can create symbolic links for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directories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limitation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of using symbolic links is that they are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NOT good for backup purposes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since a symbolic link can point to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nonexistent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file (referred to as a "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broken link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").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229" name="Picture 9" descr="Graphical user interfac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8679960" y="2649600"/>
            <a:ext cx="2779560" cy="143316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451519" y="1875436"/>
            <a:ext cx="6973389" cy="743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Hard Links vs Symbolic Links</a:t>
            </a:r>
            <a:endParaRPr lang="en-CA" sz="2800" b="0" strike="noStrike" spc="-1" dirty="0">
              <a:latin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F690A0-1E9F-4217-A490-D96122534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15314"/>
              </p:ext>
            </p:extLst>
          </p:nvPr>
        </p:nvGraphicFramePr>
        <p:xfrm>
          <a:off x="1920377" y="2642150"/>
          <a:ext cx="8626294" cy="2922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effectLst/>
                        </a:rPr>
                        <a:t>Hard Link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40" marR="99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effectLst/>
                        </a:rPr>
                        <a:t>Symbolic Link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40" marR="9964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</a:rPr>
                        <a:t>          inode: 1110214466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</a:rPr>
                        <a:t>                           /                         \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</a:rPr>
                        <a:t>                         /                             \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</a:rPr>
                        <a:t>                       /                                \ ~/very/long/path/file1.txt          ~/file2.txt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40" marR="99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inode: 1110214466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~/very/long/path/file1.txt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~/file2.txt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40" marR="996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1456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451520" y="1875434"/>
            <a:ext cx="6877800" cy="20751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0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3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Symbolic Links</a:t>
            </a:r>
            <a:endParaRPr lang="en-CA" sz="3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Examples: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touch otherfile.txt</a:t>
            </a:r>
            <a:br>
              <a:rPr dirty="0"/>
            </a:b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ln -s otherfile.txt otherfile1.sym.lnk</a:t>
            </a:r>
            <a:br>
              <a:rPr dirty="0"/>
            </a:b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ln -s otherfile.txt otherfile2.sym.lnk</a:t>
            </a:r>
            <a:br>
              <a:rPr dirty="0"/>
            </a:b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ln -s otherfile.txt ~/backups/</a:t>
            </a:r>
            <a:r>
              <a:rPr lang="en-CA" sz="1800" b="1" strike="noStrike" spc="-1" dirty="0" err="1">
                <a:solidFill>
                  <a:srgbClr val="0070C0"/>
                </a:solidFill>
                <a:latin typeface="Courier New"/>
                <a:ea typeface="DejaVu Sans"/>
              </a:rPr>
              <a:t>otherfile.sym.lnk</a:t>
            </a:r>
            <a:br>
              <a:rPr dirty="0"/>
            </a:b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ls –li </a:t>
            </a:r>
            <a:r>
              <a:rPr lang="en-CA" sz="1800" b="1" strike="noStrike" spc="-1" dirty="0" err="1">
                <a:solidFill>
                  <a:srgbClr val="0070C0"/>
                </a:solidFill>
                <a:latin typeface="Courier New"/>
                <a:ea typeface="DejaVu Sans"/>
              </a:rPr>
              <a:t>otherfile</a:t>
            </a:r>
            <a:r>
              <a:rPr lang="en-CA" sz="1800" b="1" strike="noStrike" spc="-1" dirty="0">
                <a:solidFill>
                  <a:srgbClr val="0070C0"/>
                </a:solidFill>
                <a:latin typeface="Courier New"/>
                <a:ea typeface="DejaVu Sans"/>
              </a:rPr>
              <a:t>*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232" name="Picture 7" descr="A screenshot of a cell phone&#10;&#10;Description automatically generated"/>
          <p:cNvPicPr/>
          <p:nvPr/>
        </p:nvPicPr>
        <p:blipFill>
          <a:blip r:embed="rId2"/>
          <a:stretch/>
        </p:blipFill>
        <p:spPr>
          <a:xfrm>
            <a:off x="2343180" y="4045323"/>
            <a:ext cx="7505640" cy="1916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9303</TotalTime>
  <Words>687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subject/>
  <dc:creator>Saul, Jennifer</dc:creator>
  <dc:description/>
  <cp:lastModifiedBy>Chris Johnson</cp:lastModifiedBy>
  <cp:revision>701</cp:revision>
  <dcterms:created xsi:type="dcterms:W3CDTF">2019-04-25T17:31:46Z</dcterms:created>
  <dcterms:modified xsi:type="dcterms:W3CDTF">2022-01-09T19:56:06Z</dcterms:modified>
  <dc:language>en-CA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