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>
            <a:noFill/>
          </a:ln>
        </p:spPr>
      </p:pic>
      <p:sp>
        <p:nvSpPr>
          <p:cNvPr id="2" name="Line 2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</p:spPr>
        <p:txBody>
          <a:bodyPr bIns="0" anchor="b">
            <a:normAutofit fontScale="87000"/>
          </a:bodyPr>
          <a:lstStyle/>
          <a:p>
            <a:pPr>
              <a:lnSpc>
                <a:spcPct val="9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Click to edit Master title style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6212116-6B9D-49F2-95C6-E2D040D9163B}" type="datetime">
              <a:rPr lang="en-US" sz="1000" b="0" strike="noStrike" spc="-1">
                <a:solidFill>
                  <a:srgbClr val="8B8B8B"/>
                </a:solidFill>
                <a:latin typeface="Gill Sans MT"/>
              </a:rPr>
              <a:t>1/9/2022</a:t>
            </a:fld>
            <a:endParaRPr lang="en-CA" sz="1000" b="0" strike="noStrike" spc="-1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ftr"/>
          </p:nvPr>
        </p:nvSpPr>
        <p:spPr>
          <a:xfrm>
            <a:off x="2416680" y="329400"/>
            <a:ext cx="497340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CA" sz="2400" b="0" strike="noStrike" spc="-1">
              <a:latin typeface="Times New Roman"/>
            </a:endParaRPr>
          </a:p>
        </p:txBody>
      </p:sp>
      <p:sp>
        <p:nvSpPr>
          <p:cNvPr id="6" name="PlaceHolder 6"/>
          <p:cNvSpPr>
            <a:spLocks noGrp="1"/>
          </p:cNvSpPr>
          <p:nvPr>
            <p:ph type="sldNum"/>
          </p:nvPr>
        </p:nvSpPr>
        <p:spPr>
          <a:xfrm>
            <a:off x="14378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393ABAE1-7393-441B-B392-A31A8832A1AE}" type="slidenum">
              <a:rPr lang="en-US" sz="2800" b="0" strike="noStrike" spc="-1">
                <a:solidFill>
                  <a:srgbClr val="B71E42"/>
                </a:solidFill>
                <a:latin typeface="Gill Sans MT"/>
              </a:rPr>
              <a:t>‹#›</a:t>
            </a:fld>
            <a:endParaRPr lang="en-CA" sz="2800" b="0" strike="noStrike" spc="-1">
              <a:latin typeface="Times New Roman"/>
            </a:endParaRPr>
          </a:p>
        </p:txBody>
      </p:sp>
      <p:sp>
        <p:nvSpPr>
          <p:cNvPr id="7" name="Line 7"/>
          <p:cNvSpPr/>
          <p:nvPr/>
        </p:nvSpPr>
        <p:spPr>
          <a:xfrm>
            <a:off x="2417760" y="3528360"/>
            <a:ext cx="8636760" cy="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" name="PlaceHolder 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>
            <a:noFill/>
          </a:ln>
        </p:spPr>
      </p:pic>
      <p:sp>
        <p:nvSpPr>
          <p:cNvPr id="47" name="Line 2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PlaceHolder 3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Click to edit Master title style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Click to edit Master text styles</a:t>
            </a: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Second level</a:t>
            </a:r>
          </a:p>
          <a:p>
            <a:pPr marL="1143000" lvl="2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Third level</a:t>
            </a:r>
          </a:p>
          <a:p>
            <a:pPr marL="1600200" lvl="3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Fourth level</a:t>
            </a:r>
          </a:p>
          <a:p>
            <a:pPr marL="2057400" lvl="4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Fifth level</a:t>
            </a:r>
          </a:p>
        </p:txBody>
      </p:sp>
      <p:sp>
        <p:nvSpPr>
          <p:cNvPr id="50" name="PlaceHolder 5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155823C-B45C-41D8-856E-121D1D795801}" type="datetime">
              <a:rPr lang="en-US" sz="1000" b="0" strike="noStrike" spc="-1">
                <a:solidFill>
                  <a:srgbClr val="8B8B8B"/>
                </a:solidFill>
                <a:latin typeface="Gill Sans MT"/>
              </a:rPr>
              <a:t>1/9/2022</a:t>
            </a:fld>
            <a:endParaRPr lang="en-CA" sz="1000" b="0" strike="noStrike" spc="-1">
              <a:latin typeface="Times New Roman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ftr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CA" sz="2400" b="0" strike="noStrike" spc="-1">
              <a:latin typeface="Times New Roman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sldNum"/>
          </p:nvPr>
        </p:nvSpPr>
        <p:spPr>
          <a:xfrm>
            <a:off x="4802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2C09FAE0-E3C4-497F-8717-6F25A1CA3C46}" type="slidenum">
              <a:rPr lang="en-US" sz="2800" b="0" strike="noStrike" spc="-1">
                <a:solidFill>
                  <a:srgbClr val="B71E42"/>
                </a:solidFill>
                <a:latin typeface="Gill Sans MT"/>
              </a:rPr>
              <a:t>‹#›</a:t>
            </a:fld>
            <a:endParaRPr lang="en-CA" sz="2800" b="0" strike="noStrike" spc="-1">
              <a:latin typeface="Times New Roman"/>
            </a:endParaRPr>
          </a:p>
        </p:txBody>
      </p:sp>
      <p:sp>
        <p:nvSpPr>
          <p:cNvPr id="53" name="Line 8"/>
          <p:cNvSpPr/>
          <p:nvPr/>
        </p:nvSpPr>
        <p:spPr>
          <a:xfrm>
            <a:off x="1453680" y="1846800"/>
            <a:ext cx="9607680" cy="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-sa/3.0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cdot.senecacollege.ca/wiki/Tutorial5:_Redirection#LINUX_PRACTICE_QUESTIONS" TargetMode="External"/><Relationship Id="rId2" Type="http://schemas.openxmlformats.org/officeDocument/2006/relationships/hyperlink" Target="https://wiki.cdot.senecacollege.ca/wiki/Tutorial5:_Redirection#INVESTIGATION_1:_BASICS_OF_REDIRECTION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javatpoint.com/linux-input-output-redirection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1964880" y="854990"/>
            <a:ext cx="9089640" cy="3822120"/>
          </a:xfrm>
          <a:prstGeom prst="rect">
            <a:avLst/>
          </a:prstGeom>
          <a:noFill/>
          <a:ln>
            <a:noFill/>
          </a:ln>
        </p:spPr>
        <p:txBody>
          <a:bodyPr bIns="0" anchor="b">
            <a:normAutofit/>
          </a:bodyPr>
          <a:lstStyle/>
          <a:p>
            <a:pPr>
              <a:lnSpc>
                <a:spcPct val="100000"/>
              </a:lnSpc>
              <a:spcAft>
                <a:spcPts val="1199"/>
              </a:spcAft>
            </a:pPr>
            <a:r>
              <a:rPr lang="en-US" sz="2700" b="0" strike="noStrike" cap="all" spc="-1" dirty="0">
                <a:solidFill>
                  <a:srgbClr val="000000"/>
                </a:solidFill>
                <a:latin typeface="Gill Sans MT"/>
              </a:rPr>
              <a:t>  </a:t>
            </a:r>
            <a:r>
              <a:rPr lang="en-US" sz="2400" b="0" strike="noStrike" cap="all" spc="-1" dirty="0">
                <a:solidFill>
                  <a:srgbClr val="000000"/>
                </a:solidFill>
                <a:latin typeface="Gill Sans MT"/>
              </a:rPr>
              <a:t>ULI101:  Introduction to Unix / Linux and the Internet</a:t>
            </a:r>
            <a:br>
              <a:rPr dirty="0"/>
            </a:br>
            <a:r>
              <a:rPr lang="en-US" sz="1200" b="0" strike="noStrike" cap="all" spc="-1" dirty="0">
                <a:solidFill>
                  <a:srgbClr val="000000"/>
                </a:solidFill>
                <a:latin typeface="Gill Sans MT"/>
              </a:rPr>
              <a:t> </a:t>
            </a:r>
            <a:br>
              <a:rPr dirty="0"/>
            </a:br>
            <a:r>
              <a:rPr lang="en-US" sz="2200" b="0" strike="noStrike" cap="all" spc="-1" dirty="0">
                <a:solidFill>
                  <a:srgbClr val="000000"/>
                </a:solidFill>
                <a:latin typeface="Gill Sans MT"/>
              </a:rPr>
              <a:t>  </a:t>
            </a:r>
            <a:br>
              <a:rPr dirty="0"/>
            </a:br>
            <a:r>
              <a:rPr lang="en-US" sz="2200" b="0" strike="noStrike" cap="all" spc="-1" dirty="0">
                <a:solidFill>
                  <a:srgbClr val="000000"/>
                </a:solidFill>
                <a:latin typeface="Gill Sans MT"/>
              </a:rPr>
              <a:t>   </a:t>
            </a:r>
            <a:r>
              <a:rPr lang="en-US" sz="2200" b="0" strike="noStrike" cap="all" spc="-1" dirty="0">
                <a:solidFill>
                  <a:srgbClr val="0070C0"/>
                </a:solidFill>
                <a:latin typeface="Gill Sans MT"/>
              </a:rPr>
              <a:t>Week 5:  Lesson 1</a:t>
            </a:r>
            <a:br>
              <a:rPr dirty="0"/>
            </a:br>
            <a:br>
              <a:rPr dirty="0"/>
            </a:br>
            <a:r>
              <a:rPr lang="en-US" sz="2200" b="0" strike="noStrike" cap="all" spc="-1" dirty="0">
                <a:solidFill>
                  <a:srgbClr val="000000"/>
                </a:solidFill>
                <a:latin typeface="Gill Sans MT"/>
              </a:rPr>
              <a:t>   </a:t>
            </a:r>
            <a:r>
              <a:rPr lang="en-CA" sz="2200" b="0" strike="noStrike" cap="all" spc="-1" dirty="0">
                <a:solidFill>
                  <a:srgbClr val="0070C0"/>
                </a:solidFill>
                <a:latin typeface="Gill Sans MT"/>
              </a:rPr>
              <a:t>Additional Linux commands</a:t>
            </a:r>
            <a:br>
              <a:rPr dirty="0"/>
            </a:br>
            <a:r>
              <a:rPr lang="en-CA" sz="2200" b="0" strike="noStrike" cap="all" spc="-1" dirty="0">
                <a:solidFill>
                  <a:srgbClr val="0070C0"/>
                </a:solidFill>
                <a:latin typeface="Gill Sans MT"/>
              </a:rPr>
              <a:t>   redirection symbols</a:t>
            </a:r>
            <a:br>
              <a:rPr dirty="0"/>
            </a:br>
            <a:r>
              <a:rPr lang="en-CA" sz="2200" b="0" strike="noStrike" cap="all" spc="-1" dirty="0">
                <a:solidFill>
                  <a:srgbClr val="0070C0"/>
                </a:solidFill>
                <a:latin typeface="Gill Sans MT"/>
              </a:rPr>
              <a:t>   /dev/null FILE ,  the here document</a:t>
            </a:r>
            <a:endParaRPr lang="en-US" sz="22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1964880" y="4941720"/>
            <a:ext cx="9089640" cy="9774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1800" b="0" strike="noStrike" cap="all" spc="-1">
                <a:solidFill>
                  <a:srgbClr val="000000"/>
                </a:solidFill>
                <a:latin typeface="Gill Sans MT"/>
              </a:rPr>
              <a:t>Photos and icons used in this slide show are licensed under </a:t>
            </a:r>
            <a:r>
              <a:rPr lang="en-CA" sz="1800" b="0" u="sng" strike="noStrike" cap="all" spc="-1">
                <a:solidFill>
                  <a:srgbClr val="FA2B5C"/>
                </a:solidFill>
                <a:uFillTx/>
                <a:latin typeface="Gill Sans MT"/>
                <a:hlinkClick r:id="rId2"/>
              </a:rPr>
              <a:t>CC BY-SA</a:t>
            </a:r>
            <a:endParaRPr lang="en-CA" sz="1800" b="0" strike="noStrike" spc="-1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CA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latin typeface="Gill Sans MT"/>
              </a:rPr>
              <a:t>redirection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1451520" y="1871396"/>
            <a:ext cx="6576120" cy="3828068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9500" lnSpcReduction="20000"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The </a:t>
            </a:r>
            <a:r>
              <a:rPr lang="en-CA" sz="2000" b="1" strike="noStrike" spc="-1" dirty="0">
                <a:solidFill>
                  <a:srgbClr val="0070C0"/>
                </a:solidFill>
                <a:latin typeface="Gill Sans MT"/>
              </a:rPr>
              <a:t>Here Document</a:t>
            </a:r>
            <a:r>
              <a:rPr lang="en-CA" sz="2000" b="0" strike="noStrike" spc="-1" dirty="0">
                <a:solidFill>
                  <a:srgbClr val="0070C0"/>
                </a:solidFill>
                <a:latin typeface="Gill Sans MT"/>
              </a:rPr>
              <a:t> 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allows stdin to be redirected into a command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within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the command-line.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The meta characters “</a:t>
            </a:r>
            <a:r>
              <a:rPr lang="en-CA" sz="2000" b="1" strike="noStrike" spc="-1" dirty="0">
                <a:solidFill>
                  <a:srgbClr val="0070C0"/>
                </a:solidFill>
                <a:latin typeface="Gill Sans MT"/>
              </a:rPr>
              <a:t>&lt;&lt;+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” will redirect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stdin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into the command. </a:t>
            </a:r>
            <a:br>
              <a:rPr dirty="0"/>
            </a:b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The </a:t>
            </a:r>
            <a:r>
              <a:rPr lang="en-CA" sz="2000" b="1" strike="noStrike" spc="-1" dirty="0">
                <a:solidFill>
                  <a:srgbClr val="0070C0"/>
                </a:solidFill>
                <a:latin typeface="Gill Sans MT"/>
              </a:rPr>
              <a:t>+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symbol is used to identify the beginning and ending of the stdin. 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You can use ANY symbol or series of characters to mark stdin as long as that symbols or characters are IDENTICAL and the ending symbol or characters are on a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separate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line with only that symbol or characters.</a:t>
            </a:r>
            <a:endParaRPr lang="en-CA" dirty="0"/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i="1" spc="-1" dirty="0">
                <a:solidFill>
                  <a:srgbClr val="000000"/>
                </a:solidFill>
                <a:latin typeface="Gill Sans MT"/>
              </a:rPr>
              <a:t>Example:</a:t>
            </a:r>
            <a:endParaRPr lang="en-CA" sz="2000" i="1" dirty="0"/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cat &lt;&lt;+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Line 1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Line 2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Line 3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+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19" name="Picture 4" descr="A picture containing clock, shirt&#10;&#10;Description automatically generated"/>
          <p:cNvPicPr/>
          <p:nvPr/>
        </p:nvPicPr>
        <p:blipFill>
          <a:blip r:embed="rId2"/>
          <a:stretch/>
        </p:blipFill>
        <p:spPr>
          <a:xfrm>
            <a:off x="8262747" y="2703450"/>
            <a:ext cx="3026520" cy="2163960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latin typeface="Gill Sans MT"/>
              </a:rPr>
              <a:t>redirection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1451520" y="1871396"/>
            <a:ext cx="8413200" cy="381919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000" lnSpcReduction="10000"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400" b="1" strike="noStrike" spc="-1" dirty="0">
                <a:solidFill>
                  <a:srgbClr val="000000"/>
                </a:solidFill>
                <a:latin typeface="Gill Sans MT"/>
              </a:rPr>
              <a:t>Instructor Demonstration</a:t>
            </a:r>
            <a:endParaRPr lang="en-US" sz="24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Your instructor will now demonstrate redirection: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Standard Input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Standard Output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Standard Error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Both Standard Output and Standard Error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Both Standard Input and Standard Output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Redirecting to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/dev/null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The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Here Document</a:t>
            </a:r>
            <a:endParaRPr lang="en-US" sz="12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12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22" name="Picture 3" descr="A picture containing drawing&#10;&#10;Description automatically generated"/>
          <p:cNvPicPr/>
          <p:nvPr/>
        </p:nvPicPr>
        <p:blipFill>
          <a:blip r:embed="rId2"/>
          <a:stretch/>
        </p:blipFill>
        <p:spPr>
          <a:xfrm>
            <a:off x="10135440" y="975960"/>
            <a:ext cx="1209600" cy="1209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latin typeface="Gill Sans MT"/>
              </a:rPr>
              <a:t>redirection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1451520" y="1871396"/>
            <a:ext cx="9603000" cy="2540806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400" b="1" strike="noStrike" spc="-1" dirty="0">
                <a:solidFill>
                  <a:srgbClr val="000000"/>
                </a:solidFill>
                <a:latin typeface="Gill Sans MT"/>
              </a:rPr>
              <a:t>Getting Practice</a:t>
            </a:r>
            <a:endParaRPr lang="en-US" sz="24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To get practice to help perform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Assignment #2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, perform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Week 5 Tutorial: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CA" sz="1800" b="0" u="sng" strike="noStrike" spc="-1" dirty="0">
                <a:solidFill>
                  <a:srgbClr val="FA2B5C"/>
                </a:solidFill>
                <a:uFillTx/>
                <a:latin typeface="Gill Sans MT"/>
                <a:hlinkClick r:id="rId2"/>
              </a:rPr>
              <a:t>INVESTIGATION 1: BASICS OF REDIRECTION</a:t>
            </a:r>
            <a:endParaRPr lang="en-US" sz="18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CA" sz="2000" b="0" u="sng" strike="noStrike" spc="-1" dirty="0">
                <a:solidFill>
                  <a:srgbClr val="FA2B5C"/>
                </a:solidFill>
                <a:uFillTx/>
                <a:latin typeface="Gill Sans MT"/>
                <a:hlinkClick r:id="rId3"/>
              </a:rPr>
              <a:t>LINUX PRACTICE QUESTIONS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 (Questions </a:t>
            </a:r>
            <a:r>
              <a:rPr lang="en-CA" sz="1800" b="0" strike="noStrike" spc="-1" dirty="0">
                <a:solidFill>
                  <a:srgbClr val="000000"/>
                </a:solidFill>
                <a:latin typeface="Gill Sans MT"/>
              </a:rPr>
              <a:t>1 – 4)</a:t>
            </a:r>
            <a:endParaRPr lang="en-US" sz="1400" b="0" strike="noStrike" spc="-1" dirty="0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 dirty="0">
                <a:solidFill>
                  <a:srgbClr val="000000"/>
                </a:solidFill>
                <a:latin typeface="Gill Sans MT"/>
              </a:rPr>
              <a:t>Lesson 5.1 topics</a:t>
            </a:r>
            <a:endParaRPr lang="en-US" sz="32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1451520" y="1875440"/>
            <a:ext cx="9603000" cy="4099232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2000" b="1" strike="noStrike" spc="-1" dirty="0">
                <a:solidFill>
                  <a:srgbClr val="000000"/>
                </a:solidFill>
                <a:latin typeface="Gill Sans MT"/>
              </a:rPr>
              <a:t>Redirection – Part 1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Gill Sans MT"/>
              </a:rPr>
              <a:t>Additional Commands (</a:t>
            </a:r>
            <a:r>
              <a:rPr lang="en-US" sz="1800" b="1" strike="noStrike" spc="-1" dirty="0">
                <a:solidFill>
                  <a:srgbClr val="000000"/>
                </a:solidFill>
                <a:latin typeface="Gill Sans MT"/>
              </a:rPr>
              <a:t>tr</a:t>
            </a:r>
            <a:r>
              <a:rPr lang="en-US" sz="18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1800" b="1" strike="noStrike" spc="-1" dirty="0">
                <a:solidFill>
                  <a:srgbClr val="000000"/>
                </a:solidFill>
                <a:latin typeface="Gill Sans MT"/>
              </a:rPr>
              <a:t>cut</a:t>
            </a:r>
            <a:r>
              <a:rPr lang="en-US" sz="18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Gill Sans MT"/>
              </a:rPr>
              <a:t>wc</a:t>
            </a:r>
            <a:r>
              <a:rPr lang="en-US" sz="1800" b="0" strike="noStrike" spc="-1" dirty="0">
                <a:solidFill>
                  <a:srgbClr val="000000"/>
                </a:solidFill>
                <a:latin typeface="Gill Sans MT"/>
              </a:rPr>
              <a:t>)</a:t>
            </a: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Gill Sans MT"/>
              </a:rPr>
              <a:t>Concepts:</a:t>
            </a:r>
          </a:p>
          <a:p>
            <a:pPr marL="1143000" lvl="2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600" b="1" strike="noStrike" spc="-1" dirty="0">
                <a:solidFill>
                  <a:srgbClr val="000000"/>
                </a:solidFill>
                <a:latin typeface="Gill Sans MT"/>
              </a:rPr>
              <a:t>Standard Input, Standard Output</a:t>
            </a:r>
            <a:r>
              <a:rPr lang="en-US" sz="16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1600" b="1" strike="noStrike" spc="-1" dirty="0">
                <a:solidFill>
                  <a:srgbClr val="000000"/>
                </a:solidFill>
                <a:latin typeface="Gill Sans MT"/>
              </a:rPr>
              <a:t>Standard Error</a:t>
            </a:r>
            <a:endParaRPr lang="en-US" sz="16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Gill Sans MT"/>
              </a:rPr>
              <a:t>Redirection Symbols: (</a:t>
            </a:r>
            <a:r>
              <a:rPr lang="en-US" sz="1800" b="1" strike="noStrike" spc="-1" dirty="0">
                <a:solidFill>
                  <a:srgbClr val="0070C0"/>
                </a:solidFill>
                <a:latin typeface="Courier New"/>
              </a:rPr>
              <a:t>&lt;</a:t>
            </a:r>
            <a:r>
              <a:rPr lang="en-US" sz="18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1800" b="1" strike="noStrike" spc="-1" dirty="0">
                <a:solidFill>
                  <a:srgbClr val="0070C0"/>
                </a:solidFill>
                <a:latin typeface="Courier New"/>
              </a:rPr>
              <a:t>&gt;</a:t>
            </a:r>
            <a:r>
              <a:rPr lang="en-US" sz="18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1800" b="1" strike="noStrike" spc="-1" dirty="0">
                <a:solidFill>
                  <a:srgbClr val="0070C0"/>
                </a:solidFill>
                <a:latin typeface="Courier New"/>
              </a:rPr>
              <a:t>&gt;&gt;</a:t>
            </a:r>
            <a:r>
              <a:rPr lang="en-US" sz="18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1800" b="1" strike="noStrike" spc="-1" dirty="0">
                <a:solidFill>
                  <a:srgbClr val="0070C0"/>
                </a:solidFill>
                <a:latin typeface="Courier New"/>
              </a:rPr>
              <a:t>2&gt;</a:t>
            </a:r>
            <a:r>
              <a:rPr lang="en-US" sz="18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1800" b="1" strike="noStrike" spc="-1" dirty="0">
                <a:solidFill>
                  <a:srgbClr val="0070C0"/>
                </a:solidFill>
                <a:latin typeface="Courier New"/>
              </a:rPr>
              <a:t>2&gt;&gt;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</a:rPr>
              <a:t>)</a:t>
            </a:r>
            <a:endParaRPr lang="en-US" sz="18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Gill Sans MT"/>
              </a:rPr>
              <a:t>Additional Redirection Concepts:</a:t>
            </a:r>
          </a:p>
          <a:p>
            <a:pPr marL="1143000" lvl="2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600" b="1" strike="noStrike" spc="-1" dirty="0">
                <a:solidFill>
                  <a:srgbClr val="000000"/>
                </a:solidFill>
                <a:latin typeface="Gill Sans MT"/>
              </a:rPr>
              <a:t>/dev/null </a:t>
            </a:r>
            <a:r>
              <a:rPr lang="en-US" sz="1600" b="0" strike="noStrike" spc="-1" dirty="0">
                <a:solidFill>
                  <a:srgbClr val="000000"/>
                </a:solidFill>
                <a:latin typeface="Gill Sans MT"/>
              </a:rPr>
              <a:t>File, The </a:t>
            </a:r>
            <a:r>
              <a:rPr lang="en-US" sz="1600" b="1" strike="noStrike" spc="-1" dirty="0">
                <a:solidFill>
                  <a:srgbClr val="000000"/>
                </a:solidFill>
                <a:latin typeface="Gill Sans MT"/>
              </a:rPr>
              <a:t>Here Document</a:t>
            </a:r>
            <a:endParaRPr lang="en-US" sz="16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2000" b="1" strike="noStrike" spc="-1" dirty="0">
                <a:solidFill>
                  <a:srgbClr val="000000"/>
                </a:solidFill>
                <a:latin typeface="Gill Sans MT"/>
              </a:rPr>
              <a:t>Perform Week 5 Tutorial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Gill Sans MT"/>
              </a:rPr>
              <a:t>Investigation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Additional file Manipulation Commands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1451520" y="1875437"/>
            <a:ext cx="9133920" cy="1049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Additional Text File Manipulation Commands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1600" b="0" strike="noStrike" spc="-1" dirty="0">
                <a:solidFill>
                  <a:srgbClr val="000000"/>
                </a:solidFill>
                <a:latin typeface="Gill Sans MT"/>
              </a:rPr>
              <a:t>Here are some additional commands to manipulate content of text files.</a:t>
            </a:r>
            <a:endParaRPr lang="en-US" sz="16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graphicFrame>
        <p:nvGraphicFramePr>
          <p:cNvPr id="96" name="Table 3"/>
          <p:cNvGraphicFramePr/>
          <p:nvPr>
            <p:extLst>
              <p:ext uri="{D42A27DB-BD31-4B8C-83A1-F6EECF244321}">
                <p14:modId xmlns:p14="http://schemas.microsoft.com/office/powerpoint/2010/main" val="788518803"/>
              </p:ext>
            </p:extLst>
          </p:nvPr>
        </p:nvGraphicFramePr>
        <p:xfrm>
          <a:off x="1451520" y="2863492"/>
          <a:ext cx="9964440" cy="2969280"/>
        </p:xfrm>
        <a:graphic>
          <a:graphicData uri="http://schemas.openxmlformats.org/drawingml/2006/table">
            <a:tbl>
              <a:tblPr/>
              <a:tblGrid>
                <a:gridCol w="1526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Command</a:t>
                      </a:r>
                      <a:endParaRPr lang="en-CA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6892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Description</a:t>
                      </a:r>
                      <a:endParaRPr lang="en-CA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6892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sz="1400" b="1" strike="noStrike" spc="-1" dirty="0">
                          <a:solidFill>
                            <a:srgbClr val="000000"/>
                          </a:solidFill>
                          <a:latin typeface="Courier New"/>
                        </a:rPr>
                        <a:t>tr</a:t>
                      </a:r>
                      <a:endParaRPr lang="en-CA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3DB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4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Used to </a:t>
                      </a:r>
                      <a:r>
                        <a:rPr lang="en-CA" sz="14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translate</a:t>
                      </a:r>
                      <a:r>
                        <a:rPr lang="en-CA" sz="14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 characters to different characters.</a:t>
                      </a:r>
                      <a:br/>
                      <a:r>
                        <a:rPr lang="en-CA" sz="14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eg.    </a:t>
                      </a:r>
                      <a:r>
                        <a:rPr lang="en-CA" sz="1400" b="1" strike="noStrike" spc="-1">
                          <a:solidFill>
                            <a:srgbClr val="0070C0"/>
                          </a:solidFill>
                          <a:latin typeface="Courier New"/>
                        </a:rPr>
                        <a:t>tr ‘a-z’ ‘A-Z’ &lt; filename</a:t>
                      </a:r>
                      <a:endParaRPr lang="en-CA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3D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sz="1400" b="1" strike="noStrike" spc="-1" dirty="0">
                          <a:solidFill>
                            <a:srgbClr val="000000"/>
                          </a:solidFill>
                          <a:latin typeface="Courier New"/>
                        </a:rPr>
                        <a:t>cut</a:t>
                      </a:r>
                      <a:endParaRPr lang="en-CA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AE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4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Used to </a:t>
                      </a:r>
                      <a:r>
                        <a:rPr lang="en-CA" sz="14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extract</a:t>
                      </a:r>
                      <a:r>
                        <a:rPr lang="en-CA" sz="14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 fields and characters from records. The option </a:t>
                      </a:r>
                      <a:r>
                        <a:rPr lang="en-CA" sz="14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-c</a:t>
                      </a:r>
                      <a:r>
                        <a:rPr lang="en-CA" sz="14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 option is used to cut by a character or a range of characters. The </a:t>
                      </a:r>
                      <a:r>
                        <a:rPr lang="en-CA" sz="14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-f</a:t>
                      </a:r>
                      <a:r>
                        <a:rPr lang="en-CA" sz="14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 option indicates the field number or field range to display (this may require </a:t>
                      </a:r>
                      <a:br/>
                      <a:r>
                        <a:rPr lang="en-CA" sz="14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using the </a:t>
                      </a:r>
                      <a:r>
                        <a:rPr lang="en-CA" sz="14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-d</a:t>
                      </a:r>
                      <a:r>
                        <a:rPr lang="en-CA" sz="14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 option to indicate the field separator (delimiter) which is tab by default).</a:t>
                      </a:r>
                      <a:br/>
                      <a:r>
                        <a:rPr lang="en-CA" sz="14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eg.   </a:t>
                      </a:r>
                      <a:r>
                        <a:rPr lang="en-CA" sz="1400" b="1" strike="noStrike" spc="-1">
                          <a:solidFill>
                            <a:srgbClr val="0070C0"/>
                          </a:solidFill>
                          <a:latin typeface="Courier New"/>
                        </a:rPr>
                        <a:t>cut –c1-5 filename</a:t>
                      </a:r>
                      <a:r>
                        <a:rPr lang="en-CA" sz="1400" b="0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 ,  </a:t>
                      </a:r>
                      <a:r>
                        <a:rPr lang="en-CA" sz="1400" b="1" strike="noStrike" spc="-1">
                          <a:solidFill>
                            <a:srgbClr val="0070C0"/>
                          </a:solidFill>
                          <a:latin typeface="Courier New"/>
                        </a:rPr>
                        <a:t>cut –d”:” –f2 filename</a:t>
                      </a:r>
                      <a:endParaRPr lang="en-CA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A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sz="1400" b="1" strike="noStrike" spc="-1" dirty="0" err="1">
                          <a:solidFill>
                            <a:srgbClr val="000000"/>
                          </a:solidFill>
                          <a:latin typeface="Courier New"/>
                        </a:rPr>
                        <a:t>wc</a:t>
                      </a:r>
                      <a:endParaRPr lang="en-CA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3DB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400" b="0" strike="noStrike" spc="-1" dirty="0">
                          <a:solidFill>
                            <a:srgbClr val="000000"/>
                          </a:solidFill>
                          <a:latin typeface="Gill Sans MT"/>
                        </a:rPr>
                        <a:t>Displays various </a:t>
                      </a:r>
                      <a:r>
                        <a:rPr lang="en-CA" sz="1400" b="1" strike="noStrike" spc="-1" dirty="0">
                          <a:solidFill>
                            <a:srgbClr val="000000"/>
                          </a:solidFill>
                          <a:latin typeface="Gill Sans MT"/>
                        </a:rPr>
                        <a:t>counts</a:t>
                      </a:r>
                      <a:r>
                        <a:rPr lang="en-CA" sz="1400" b="0" strike="noStrike" spc="-1" dirty="0">
                          <a:solidFill>
                            <a:srgbClr val="000000"/>
                          </a:solidFill>
                          <a:latin typeface="Gill Sans MT"/>
                        </a:rPr>
                        <a:t> of the contents of a file. The –</a:t>
                      </a:r>
                      <a:r>
                        <a:rPr lang="en-CA" sz="1400" b="1" strike="noStrike" spc="-1" dirty="0">
                          <a:solidFill>
                            <a:srgbClr val="000000"/>
                          </a:solidFill>
                          <a:latin typeface="Gill Sans MT"/>
                        </a:rPr>
                        <a:t>l </a:t>
                      </a:r>
                      <a:r>
                        <a:rPr lang="en-CA" sz="1400" b="0" strike="noStrike" spc="-1" dirty="0">
                          <a:solidFill>
                            <a:srgbClr val="000000"/>
                          </a:solidFill>
                          <a:latin typeface="Gill Sans MT"/>
                        </a:rPr>
                        <a:t>option displays the number of lines,  the </a:t>
                      </a:r>
                      <a:r>
                        <a:rPr lang="en-CA" sz="1400" b="1" strike="noStrike" spc="-1" dirty="0">
                          <a:solidFill>
                            <a:srgbClr val="000000"/>
                          </a:solidFill>
                          <a:latin typeface="Gill Sans MT"/>
                        </a:rPr>
                        <a:t>–w</a:t>
                      </a:r>
                      <a:r>
                        <a:rPr lang="en-CA" sz="1400" b="0" strike="noStrike" spc="-1" dirty="0">
                          <a:solidFill>
                            <a:srgbClr val="000000"/>
                          </a:solidFill>
                          <a:latin typeface="Gill Sans MT"/>
                        </a:rPr>
                        <a:t> option displays the number of words, and the </a:t>
                      </a:r>
                      <a:r>
                        <a:rPr lang="en-CA" sz="1400" b="1" strike="noStrike" spc="-1" dirty="0">
                          <a:solidFill>
                            <a:srgbClr val="000000"/>
                          </a:solidFill>
                          <a:latin typeface="Gill Sans MT"/>
                        </a:rPr>
                        <a:t>–c</a:t>
                      </a:r>
                      <a:r>
                        <a:rPr lang="en-CA" sz="1400" b="0" strike="noStrike" spc="-1" dirty="0">
                          <a:solidFill>
                            <a:srgbClr val="000000"/>
                          </a:solidFill>
                          <a:latin typeface="Gill Sans MT"/>
                        </a:rPr>
                        <a:t> option displays the number of characters.</a:t>
                      </a:r>
                      <a:br>
                        <a:rPr dirty="0"/>
                      </a:br>
                      <a:r>
                        <a:rPr lang="en-CA" sz="1400" b="0" strike="noStrike" spc="-1" dirty="0" err="1">
                          <a:solidFill>
                            <a:srgbClr val="000000"/>
                          </a:solidFill>
                          <a:latin typeface="Gill Sans MT"/>
                        </a:rPr>
                        <a:t>eg.</a:t>
                      </a:r>
                      <a:r>
                        <a:rPr lang="en-CA" sz="1400" b="0" strike="noStrike" spc="-1" dirty="0">
                          <a:solidFill>
                            <a:srgbClr val="000000"/>
                          </a:solidFill>
                          <a:latin typeface="Gill Sans MT"/>
                        </a:rPr>
                        <a:t>   </a:t>
                      </a:r>
                      <a:r>
                        <a:rPr lang="en-CA" sz="1400" b="1" strike="noStrike" spc="-1" dirty="0" err="1">
                          <a:solidFill>
                            <a:srgbClr val="0070C0"/>
                          </a:solidFill>
                          <a:latin typeface="Courier New"/>
                        </a:rPr>
                        <a:t>wc</a:t>
                      </a:r>
                      <a:r>
                        <a:rPr lang="en-CA" sz="1400" b="1" strike="noStrike" spc="-1" dirty="0">
                          <a:solidFill>
                            <a:srgbClr val="0070C0"/>
                          </a:solidFill>
                          <a:latin typeface="Courier New"/>
                        </a:rPr>
                        <a:t> filename </a:t>
                      </a:r>
                      <a:r>
                        <a:rPr lang="en-CA" sz="1400" b="0" strike="noStrike" spc="-1" dirty="0">
                          <a:solidFill>
                            <a:srgbClr val="000000"/>
                          </a:solidFill>
                          <a:latin typeface="Gill Sans MT"/>
                        </a:rPr>
                        <a:t>, </a:t>
                      </a:r>
                      <a:r>
                        <a:rPr lang="en-CA" sz="1400" b="1" strike="noStrike" spc="-1" dirty="0" err="1">
                          <a:solidFill>
                            <a:srgbClr val="0070C0"/>
                          </a:solidFill>
                          <a:latin typeface="Courier New"/>
                        </a:rPr>
                        <a:t>wc</a:t>
                      </a:r>
                      <a:r>
                        <a:rPr lang="en-CA" sz="1400" b="1" strike="noStrike" spc="-1" dirty="0">
                          <a:solidFill>
                            <a:srgbClr val="0070C0"/>
                          </a:solidFill>
                          <a:latin typeface="Courier New"/>
                        </a:rPr>
                        <a:t> –l filename </a:t>
                      </a:r>
                      <a:r>
                        <a:rPr lang="en-CA" sz="1400" b="0" strike="noStrike" spc="-1" dirty="0">
                          <a:solidFill>
                            <a:srgbClr val="000000"/>
                          </a:solidFill>
                          <a:latin typeface="Gill Sans MT"/>
                        </a:rPr>
                        <a:t>,  </a:t>
                      </a:r>
                      <a:r>
                        <a:rPr lang="en-CA" sz="1400" b="1" strike="noStrike" spc="-1" dirty="0" err="1">
                          <a:solidFill>
                            <a:srgbClr val="0070C0"/>
                          </a:solidFill>
                          <a:latin typeface="Courier New"/>
                        </a:rPr>
                        <a:t>wc</a:t>
                      </a:r>
                      <a:r>
                        <a:rPr lang="en-CA" sz="1400" b="1" strike="noStrike" spc="-1" dirty="0">
                          <a:solidFill>
                            <a:srgbClr val="0070C0"/>
                          </a:solidFill>
                          <a:latin typeface="Courier New"/>
                        </a:rPr>
                        <a:t> –w filename</a:t>
                      </a:r>
                      <a:endParaRPr lang="en-CA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3D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latin typeface="Gill Sans MT"/>
              </a:rPr>
              <a:t>Additional file Manipulation Commands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1451520" y="1871396"/>
            <a:ext cx="8413200" cy="2505295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400" b="1" strike="noStrike" spc="-1" dirty="0">
                <a:solidFill>
                  <a:srgbClr val="000000"/>
                </a:solidFill>
                <a:latin typeface="Gill Sans MT"/>
              </a:rPr>
              <a:t>Instructor Demonstration</a:t>
            </a:r>
            <a:endParaRPr lang="en-US" sz="24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Your instructor will now demonstrate using the following Linux commands: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tr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cut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CA" sz="2000" b="1" strike="noStrike" spc="-1" dirty="0" err="1">
                <a:solidFill>
                  <a:srgbClr val="000000"/>
                </a:solidFill>
                <a:latin typeface="Gill Sans MT"/>
              </a:rPr>
              <a:t>wc</a:t>
            </a:r>
            <a:endParaRPr lang="en-US" sz="12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99" name="Picture 3" descr="A picture containing drawing&#10;&#10;Description automatically generated"/>
          <p:cNvPicPr/>
          <p:nvPr/>
        </p:nvPicPr>
        <p:blipFill>
          <a:blip r:embed="rId2"/>
          <a:stretch/>
        </p:blipFill>
        <p:spPr>
          <a:xfrm>
            <a:off x="10135440" y="975960"/>
            <a:ext cx="1209600" cy="1209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redirection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1451519" y="1875439"/>
            <a:ext cx="8322795" cy="4001578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Redirection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can be defined as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changing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CA" sz="2000" b="0" i="1" strike="noStrike" spc="-1" dirty="0">
                <a:solidFill>
                  <a:srgbClr val="000000"/>
                </a:solidFill>
                <a:latin typeface="Gill Sans MT"/>
              </a:rPr>
              <a:t>from 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where</a:t>
            </a:r>
            <a:r>
              <a:rPr lang="en-CA" sz="2000" b="0" i="1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commands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read input </a:t>
            </a:r>
            <a:r>
              <a:rPr lang="en-CA" sz="2000" b="0" i="1" strike="noStrike" spc="-1" dirty="0">
                <a:solidFill>
                  <a:srgbClr val="000000"/>
                </a:solidFill>
                <a:latin typeface="Gill Sans MT"/>
              </a:rPr>
              <a:t>to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where commands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send output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.  You can </a:t>
            </a:r>
            <a:r>
              <a:rPr lang="en-CA" sz="2000" b="0" u="sng" strike="noStrike" spc="-1" dirty="0">
                <a:solidFill>
                  <a:srgbClr val="000000"/>
                </a:solidFill>
                <a:uFillTx/>
                <a:latin typeface="Gill Sans MT"/>
              </a:rPr>
              <a:t>redirect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the input and output of a command.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For redirection,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meta characters 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are used. 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Redirection can be into a 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file 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(shell meta characters are angle 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brackets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 '&lt;', '&gt;’)</a:t>
            </a:r>
            <a:br>
              <a:rPr dirty="0"/>
            </a:b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or a 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program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 (shell meta characters are 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pipe 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symbol '|’).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Reference: </a:t>
            </a:r>
            <a:r>
              <a:rPr lang="en-CA" sz="2000" b="0" u="sng" strike="noStrike" spc="-1" dirty="0">
                <a:solidFill>
                  <a:srgbClr val="FA2B5C"/>
                </a:solidFill>
                <a:uFillTx/>
                <a:latin typeface="Gill Sans MT"/>
                <a:hlinkClick r:id="rId2"/>
              </a:rPr>
              <a:t>https://www.javatpoint.com/linux-input-output-redirection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02" name="Picture 5" descr="Logo&#10;&#10;Description automatically generated"/>
          <p:cNvPicPr/>
          <p:nvPr/>
        </p:nvPicPr>
        <p:blipFill>
          <a:blip r:embed="rId3"/>
          <a:stretch/>
        </p:blipFill>
        <p:spPr>
          <a:xfrm>
            <a:off x="8487185" y="641300"/>
            <a:ext cx="2180160" cy="1089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latin typeface="Gill Sans MT"/>
              </a:rPr>
              <a:t>redirection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1451520" y="1873642"/>
            <a:ext cx="5792760" cy="3905721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0500"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Standard input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 (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stdin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) is a term which describes from where a command receives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input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.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The meta character “</a:t>
            </a:r>
            <a:r>
              <a:rPr lang="en-CA" sz="2000" b="1" strike="noStrike" spc="-1" dirty="0">
                <a:solidFill>
                  <a:srgbClr val="0070C0"/>
                </a:solidFill>
                <a:latin typeface="Gill Sans MT"/>
              </a:rPr>
              <a:t>&lt;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” will redirect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stdin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into a command.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This would only apply to Unix/Linux commands that can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accept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CA" sz="2000" b="0" i="1" strike="noStrike" spc="-1" dirty="0">
                <a:solidFill>
                  <a:srgbClr val="000000"/>
                </a:solidFill>
                <a:latin typeface="Gill Sans MT"/>
              </a:rPr>
              <a:t>stdin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like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cat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more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less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sort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grep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CA" sz="2000" b="1" strike="noStrike" spc="-1" dirty="0" err="1">
                <a:solidFill>
                  <a:srgbClr val="000000"/>
                </a:solidFill>
                <a:latin typeface="Gill Sans MT"/>
              </a:rPr>
              <a:t>uniq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CA" sz="2000" b="1" i="1" strike="noStrike" spc="-1" dirty="0">
                <a:solidFill>
                  <a:srgbClr val="000000"/>
                </a:solidFill>
                <a:latin typeface="Gill Sans MT"/>
              </a:rPr>
              <a:t>head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, </a:t>
            </a:r>
            <a:r>
              <a:rPr lang="en-CA" sz="2000" b="1" i="1" strike="noStrike" spc="-1" dirty="0">
                <a:solidFill>
                  <a:srgbClr val="000000"/>
                </a:solidFill>
                <a:latin typeface="Gill Sans MT"/>
              </a:rPr>
              <a:t>tail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tr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cut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, and </a:t>
            </a:r>
            <a:r>
              <a:rPr lang="en-CA" sz="2000" b="1" strike="noStrike" spc="-1" dirty="0" err="1">
                <a:solidFill>
                  <a:srgbClr val="000000"/>
                </a:solidFill>
                <a:latin typeface="Gill Sans MT"/>
              </a:rPr>
              <a:t>wc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.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i="1" strike="noStrike" spc="-1" dirty="0">
                <a:solidFill>
                  <a:srgbClr val="000000"/>
                </a:solidFill>
                <a:latin typeface="Gill Sans MT"/>
              </a:rPr>
              <a:t>Examples: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tr 'a-z' 'A-Z' &lt; words.txt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cat &lt; abc.txt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sort &lt; xyz.txt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05" name="Picture 4" descr="A picture containing clock&#10;&#10;Description automatically generated"/>
          <p:cNvPicPr/>
          <p:nvPr/>
        </p:nvPicPr>
        <p:blipFill>
          <a:blip r:embed="rId2"/>
          <a:stretch/>
        </p:blipFill>
        <p:spPr>
          <a:xfrm>
            <a:off x="7509936" y="2887490"/>
            <a:ext cx="3955320" cy="1462680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latin typeface="Gill Sans MT"/>
              </a:rPr>
              <a:t>redirection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1451520" y="1871396"/>
            <a:ext cx="5135712" cy="3845823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6500" lnSpcReduction="20000"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Standard output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 (</a:t>
            </a:r>
            <a:r>
              <a:rPr lang="en-CA" sz="2000" b="1" strike="noStrike" spc="-1" dirty="0" err="1">
                <a:solidFill>
                  <a:srgbClr val="000000"/>
                </a:solidFill>
                <a:latin typeface="Gill Sans MT"/>
              </a:rPr>
              <a:t>stdout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) describes where a command</a:t>
            </a:r>
            <a:r>
              <a:rPr lang="en-CA" dirty="0"/>
              <a:t> 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sends its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output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.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The meta character “</a:t>
            </a:r>
            <a:r>
              <a:rPr lang="en-CA" sz="2000" b="1" strike="noStrike" spc="-1" dirty="0">
                <a:solidFill>
                  <a:srgbClr val="0070C0"/>
                </a:solidFill>
                <a:latin typeface="Gill Sans MT"/>
              </a:rPr>
              <a:t>&gt;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” will redirect </a:t>
            </a:r>
            <a:r>
              <a:rPr lang="en-CA" sz="2000" b="1" strike="noStrike" spc="-1" dirty="0" err="1">
                <a:solidFill>
                  <a:srgbClr val="000000"/>
                </a:solidFill>
                <a:latin typeface="Gill Sans MT"/>
              </a:rPr>
              <a:t>stdout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to a file either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creating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a new file if it doesn’t exist or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overwriting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the content of an existing file.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The meta characters “</a:t>
            </a:r>
            <a:r>
              <a:rPr lang="en-CA" sz="2000" b="1" strike="noStrike" spc="-1" dirty="0">
                <a:solidFill>
                  <a:srgbClr val="0070C0"/>
                </a:solidFill>
                <a:latin typeface="Gill Sans MT"/>
              </a:rPr>
              <a:t>&gt;&gt;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” will redirect </a:t>
            </a:r>
            <a:r>
              <a:rPr lang="en-CA" sz="2000" b="1" strike="noStrike" spc="-1" dirty="0" err="1">
                <a:solidFill>
                  <a:srgbClr val="000000"/>
                </a:solidFill>
                <a:latin typeface="Gill Sans MT"/>
              </a:rPr>
              <a:t>stdout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to a file</a:t>
            </a:r>
            <a:r>
              <a:rPr lang="en-CA" dirty="0"/>
              <a:t> 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either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creating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a new file if it doesn’t exist</a:t>
            </a:r>
            <a:r>
              <a:rPr lang="en-CA" dirty="0"/>
              <a:t> 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or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adding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CA" sz="2000" b="0" strike="noStrike" spc="-1" dirty="0" err="1">
                <a:solidFill>
                  <a:srgbClr val="000000"/>
                </a:solidFill>
                <a:latin typeface="Gill Sans MT"/>
              </a:rPr>
              <a:t>stdout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to the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bottom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to the existing file’s contents.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i="1" strike="noStrike" spc="-1" dirty="0">
                <a:solidFill>
                  <a:srgbClr val="000000"/>
                </a:solidFill>
                <a:latin typeface="Gill Sans MT"/>
              </a:rPr>
              <a:t>Examples: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ls -l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ls -l &gt; detailed-listing.txt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ls /bin &gt;&gt; output.txt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08" name="Picture 4" descr="A picture containing clock, table&#10;&#10;Description automatically generated"/>
          <p:cNvPicPr/>
          <p:nvPr/>
        </p:nvPicPr>
        <p:blipFill>
          <a:blip r:embed="rId2"/>
          <a:stretch/>
        </p:blipFill>
        <p:spPr>
          <a:xfrm>
            <a:off x="6978136" y="2299328"/>
            <a:ext cx="4520880" cy="143460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109" name="Picture 7" descr="A close up of a logo&#10;&#10;Description automatically generated"/>
          <p:cNvPicPr/>
          <p:nvPr/>
        </p:nvPicPr>
        <p:blipFill>
          <a:blip r:embed="rId3"/>
          <a:stretch/>
        </p:blipFill>
        <p:spPr>
          <a:xfrm>
            <a:off x="6978136" y="4179617"/>
            <a:ext cx="4520880" cy="1197000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latin typeface="Gill Sans MT"/>
              </a:rPr>
              <a:t>redirection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1451520" y="1874044"/>
            <a:ext cx="5511600" cy="3834298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Standard Error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 (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stderr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) describes where a command sends its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error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messages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.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The meta characters “</a:t>
            </a:r>
            <a:r>
              <a:rPr lang="en-CA" sz="2000" b="1" strike="noStrike" spc="-1" dirty="0">
                <a:solidFill>
                  <a:srgbClr val="0070C0"/>
                </a:solidFill>
                <a:latin typeface="Gill Sans MT"/>
              </a:rPr>
              <a:t>2&gt;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” will redirect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stderr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to a file either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creating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a new file if it doesn’t exist</a:t>
            </a:r>
            <a:r>
              <a:rPr lang="en-CA" dirty="0"/>
              <a:t> 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or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overwriting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the content of an existing file.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The meta characters “</a:t>
            </a:r>
            <a:r>
              <a:rPr lang="en-CA" sz="2000" b="0" strike="noStrike" spc="-1" dirty="0">
                <a:solidFill>
                  <a:srgbClr val="0070C0"/>
                </a:solidFill>
                <a:latin typeface="Gill Sans MT"/>
              </a:rPr>
              <a:t>2</a:t>
            </a:r>
            <a:r>
              <a:rPr lang="en-CA" sz="2000" b="1" strike="noStrike" spc="-1" dirty="0">
                <a:solidFill>
                  <a:srgbClr val="0070C0"/>
                </a:solidFill>
                <a:latin typeface="Gill Sans MT"/>
              </a:rPr>
              <a:t>&gt;&gt;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” will redirect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stderr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to a file</a:t>
            </a:r>
            <a:r>
              <a:rPr lang="en-CA" dirty="0"/>
              <a:t> 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either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creating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a new file if it doesn’t exist</a:t>
            </a:r>
            <a:r>
              <a:rPr lang="en-CA" dirty="0"/>
              <a:t> 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or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adding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CA" sz="2000" b="0" strike="noStrike" spc="-1" dirty="0" err="1">
                <a:solidFill>
                  <a:srgbClr val="000000"/>
                </a:solidFill>
                <a:latin typeface="Gill Sans MT"/>
              </a:rPr>
              <a:t>stdout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to the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bottom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to the existing file’s contents. 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i="1" strike="noStrike" spc="-1" dirty="0">
                <a:solidFill>
                  <a:srgbClr val="000000"/>
                </a:solidFill>
                <a:latin typeface="Gill Sans MT"/>
              </a:rPr>
              <a:t>Examples: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PWD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PWD 2&gt; error-message.txt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PWD 2 &gt;&gt; error-messages.txt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PWD 2&gt; /dev/null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12" name="Picture 5" descr="A close up of a logo&#10;&#10;Description automatically generated"/>
          <p:cNvPicPr/>
          <p:nvPr/>
        </p:nvPicPr>
        <p:blipFill>
          <a:blip r:embed="rId2"/>
          <a:stretch/>
        </p:blipFill>
        <p:spPr>
          <a:xfrm>
            <a:off x="7083232" y="2398569"/>
            <a:ext cx="4464000" cy="1282320"/>
          </a:xfrm>
          <a:prstGeom prst="rect">
            <a:avLst/>
          </a:prstGeom>
          <a:ln>
            <a:noFill/>
          </a:ln>
        </p:spPr>
      </p:pic>
      <p:pic>
        <p:nvPicPr>
          <p:cNvPr id="113" name="Picture 7" descr="A close up of a logo&#10;&#10;Description automatically generated"/>
          <p:cNvPicPr/>
          <p:nvPr/>
        </p:nvPicPr>
        <p:blipFill>
          <a:blip r:embed="rId3"/>
          <a:stretch/>
        </p:blipFill>
        <p:spPr>
          <a:xfrm>
            <a:off x="7083232" y="4225819"/>
            <a:ext cx="4464360" cy="1096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latin typeface="Gill Sans MT"/>
              </a:rPr>
              <a:t>redirection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1451520" y="1871396"/>
            <a:ext cx="7264080" cy="3881334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000"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The</a:t>
            </a:r>
            <a:r>
              <a:rPr lang="en-CA" sz="2000" b="0" strike="noStrike" spc="-1" dirty="0">
                <a:solidFill>
                  <a:srgbClr val="0070C0"/>
                </a:solidFill>
                <a:latin typeface="Gill Sans MT"/>
              </a:rPr>
              <a:t> </a:t>
            </a:r>
            <a:r>
              <a:rPr lang="en-CA" sz="2000" b="1" strike="noStrike" spc="-1" dirty="0">
                <a:solidFill>
                  <a:srgbClr val="0070C0"/>
                </a:solidFill>
                <a:latin typeface="Gill Sans MT"/>
              </a:rPr>
              <a:t>/dev/null</a:t>
            </a:r>
            <a:r>
              <a:rPr lang="en-CA" sz="2000" b="0" strike="noStrike" spc="-1" dirty="0">
                <a:solidFill>
                  <a:srgbClr val="0070C0"/>
                </a:solidFill>
                <a:latin typeface="Gill Sans MT"/>
              </a:rPr>
              <a:t> 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file (sometimes called the 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bit bucket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 or 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black hole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) </a:t>
            </a:r>
            <a:br>
              <a:rPr dirty="0"/>
            </a:b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is a special system file that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discards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CA" sz="2000" b="0" strike="noStrike" spc="-1" dirty="0" err="1">
                <a:solidFill>
                  <a:srgbClr val="000000"/>
                </a:solidFill>
                <a:latin typeface="Gill Sans MT"/>
              </a:rPr>
              <a:t>stdout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or stderr.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This is useful to “</a:t>
            </a:r>
            <a:r>
              <a:rPr lang="en-CA" sz="2000" b="0" i="1" strike="noStrike" spc="-1" dirty="0">
                <a:solidFill>
                  <a:srgbClr val="000000"/>
                </a:solidFill>
                <a:latin typeface="Gill Sans MT"/>
              </a:rPr>
              <a:t>throw-away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” </a:t>
            </a:r>
            <a:r>
              <a:rPr lang="en-CA" sz="2000" b="1" strike="noStrike" spc="-1" dirty="0">
                <a:solidFill>
                  <a:srgbClr val="000000"/>
                </a:solidFill>
                <a:latin typeface="Gill Sans MT"/>
              </a:rPr>
              <a:t>unwanted</a:t>
            </a:r>
            <a:r>
              <a:rPr lang="en-CA" sz="2000" b="0" strike="noStrike" spc="-1" dirty="0">
                <a:solidFill>
                  <a:srgbClr val="000000"/>
                </a:solidFill>
                <a:latin typeface="Gill Sans MT"/>
              </a:rPr>
              <a:t> command output or errors.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CA" sz="2000" b="0" i="1" strike="noStrike" spc="-1" dirty="0">
                <a:solidFill>
                  <a:srgbClr val="000000"/>
                </a:solidFill>
                <a:latin typeface="Gill Sans MT"/>
              </a:rPr>
              <a:t>Examples: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ls 2&gt; /dev/null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ls &gt; /dev/null</a:t>
            </a:r>
            <a:br>
              <a:rPr dirty="0"/>
            </a:b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find / -name "</a:t>
            </a:r>
            <a:r>
              <a:rPr lang="en-CA" sz="2000" b="1" strike="noStrike" spc="-1" dirty="0" err="1">
                <a:solidFill>
                  <a:srgbClr val="0070C0"/>
                </a:solidFill>
                <a:latin typeface="Courier New"/>
              </a:rPr>
              <a:t>tempfile</a:t>
            </a:r>
            <a:r>
              <a:rPr lang="en-CA" sz="2000" b="1" strike="noStrike" spc="-1" dirty="0">
                <a:solidFill>
                  <a:srgbClr val="0070C0"/>
                </a:solidFill>
                <a:latin typeface="Courier New"/>
              </a:rPr>
              <a:t>" 2&gt; /dev/null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16" name="Picture 4" descr="A close up of a logo&#10;&#10;Description automatically generated"/>
          <p:cNvPicPr/>
          <p:nvPr/>
        </p:nvPicPr>
        <p:blipFill>
          <a:blip r:embed="rId2"/>
          <a:stretch/>
        </p:blipFill>
        <p:spPr>
          <a:xfrm>
            <a:off x="8507418" y="2500223"/>
            <a:ext cx="2623680" cy="2623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{3D71E03E-4654-1148-BF73-F9F4AFE5A21B}tf10001119</Template>
  <TotalTime>9116</TotalTime>
  <Words>916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SYST28296</dc:title>
  <dc:subject/>
  <dc:creator>Saul, Jennifer</dc:creator>
  <dc:description/>
  <cp:lastModifiedBy>Chris Johnson</cp:lastModifiedBy>
  <cp:revision>598</cp:revision>
  <dcterms:created xsi:type="dcterms:W3CDTF">2019-04-25T17:31:46Z</dcterms:created>
  <dcterms:modified xsi:type="dcterms:W3CDTF">2022-01-09T19:55:51Z</dcterms:modified>
  <dc:language>en-CA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23</vt:i4>
  </property>
</Properties>
</file>