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5" r:id="rId1"/>
  </p:sldMasterIdLst>
  <p:notesMasterIdLst>
    <p:notesMasterId r:id="rId14"/>
  </p:notesMasterIdLst>
  <p:sldIdLst>
    <p:sldId id="330" r:id="rId2"/>
    <p:sldId id="331" r:id="rId3"/>
    <p:sldId id="323" r:id="rId4"/>
    <p:sldId id="324" r:id="rId5"/>
    <p:sldId id="339" r:id="rId6"/>
    <p:sldId id="357" r:id="rId7"/>
    <p:sldId id="360" r:id="rId8"/>
    <p:sldId id="346" r:id="rId9"/>
    <p:sldId id="358" r:id="rId10"/>
    <p:sldId id="347" r:id="rId11"/>
    <p:sldId id="359" r:id="rId12"/>
    <p:sldId id="32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1589BF-BB28-1445-A675-8E85A6F46D9E}" v="5" dt="2022-01-09T19:01:11.7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21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07E4A-59D9-C648-BC62-133DA4EC414F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4455B-62BF-5D44-9335-C2CCD755C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0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10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3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54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88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03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43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03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6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35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AB1357F-A277-7442-BEE7-4FE250216E54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86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1357F-A277-7442-BEE7-4FE250216E54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75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dot.senecacollege.ca/wiki/Tutorial4:_Data_Representation_/_Numbering_Conversion_/_File_Permissions#LINUX_PRACTICE_QUESTIONS" TargetMode="External"/><Relationship Id="rId2" Type="http://schemas.openxmlformats.org/officeDocument/2006/relationships/hyperlink" Target="https://wiki.cdot.senecacollege.ca/wiki/Tutorial4:_Data_Representation_/_Numbering_Conversion_/_File_Permissions#INVESTIGATION_2:_FILE_PERMISSION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Sharing-icon.svg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://commons.wikimedia.org/wiki/File:Emoji_u1f510.sv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87AF-3253-5F42-B599-57667778E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987" y="216148"/>
            <a:ext cx="9089865" cy="38223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/>
              <a:t>  ULI101:  Introduction to Unix / Linux and the Internet</a:t>
            </a:r>
            <a:br>
              <a:rPr lang="en-US" dirty="0"/>
            </a:br>
            <a:r>
              <a:rPr lang="en-US" sz="1200" dirty="0"/>
              <a:t> </a:t>
            </a:r>
            <a:br>
              <a:rPr lang="en-US" dirty="0"/>
            </a:br>
            <a:r>
              <a:rPr lang="en-US" sz="2200" dirty="0"/>
              <a:t>  </a:t>
            </a:r>
            <a:br>
              <a:rPr lang="en-US" sz="2200" dirty="0"/>
            </a:br>
            <a:r>
              <a:rPr lang="en-US" sz="2200" dirty="0"/>
              <a:t>   </a:t>
            </a:r>
            <a:r>
              <a:rPr lang="en-US" sz="2200" dirty="0">
                <a:solidFill>
                  <a:srgbClr val="0070C0"/>
                </a:solidFill>
              </a:rPr>
              <a:t>Week 4:  Lesson 2</a:t>
            </a:r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2200" dirty="0"/>
            </a:br>
            <a:r>
              <a:rPr lang="en-US" sz="2200" dirty="0"/>
              <a:t>   </a:t>
            </a:r>
            <a:r>
              <a:rPr lang="en-CA" sz="2200" dirty="0">
                <a:solidFill>
                  <a:srgbClr val="0070C0"/>
                </a:solidFill>
              </a:rPr>
              <a:t>file permissions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14268-12DB-0E46-BFC6-B15A49521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4988" y="4941662"/>
            <a:ext cx="9089864" cy="977621"/>
          </a:xfrm>
        </p:spPr>
        <p:txBody>
          <a:bodyPr>
            <a:normAutofit/>
          </a:bodyPr>
          <a:lstStyle/>
          <a:p>
            <a:r>
              <a:rPr lang="en-CA" dirty="0"/>
              <a:t>Photos and icons used in this slide show are licensed under </a:t>
            </a:r>
            <a:r>
              <a:rPr lang="en-CA" dirty="0">
                <a:hlinkClick r:id="rId2"/>
              </a:rPr>
              <a:t>CC BY-SA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70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File permissions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6208395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b="1" dirty="0"/>
              <a:t>Setting Permissions for Newly-Created Directories and </a:t>
            </a:r>
            <a:br>
              <a:rPr lang="en-CA" b="1" dirty="0"/>
            </a:br>
            <a:r>
              <a:rPr lang="en-CA" b="1" dirty="0"/>
              <a:t>Regular Files (</a:t>
            </a:r>
            <a:r>
              <a:rPr lang="en-CA" b="1" dirty="0" err="1"/>
              <a:t>umask</a:t>
            </a:r>
            <a:r>
              <a:rPr lang="en-CA" b="1" dirty="0"/>
              <a:t>):</a:t>
            </a:r>
          </a:p>
          <a:p>
            <a:pPr marL="0" indent="0">
              <a:buNone/>
            </a:pPr>
            <a:r>
              <a:rPr lang="en-CA" dirty="0"/>
              <a:t>The 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umask</a:t>
            </a:r>
            <a:r>
              <a:rPr lang="en-CA" dirty="0"/>
              <a:t> command is used to set the permissions of </a:t>
            </a:r>
            <a:r>
              <a:rPr lang="en-CA" b="1" dirty="0"/>
              <a:t>newly-created directories and regular files</a:t>
            </a:r>
            <a:r>
              <a:rPr lang="en-CA" dirty="0"/>
              <a:t>. Issuing the 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umask </a:t>
            </a:r>
            <a:r>
              <a:rPr lang="en-CA" dirty="0"/>
              <a:t>command </a:t>
            </a:r>
            <a:r>
              <a:rPr lang="en-CA" u="sng" dirty="0"/>
              <a:t>without</a:t>
            </a:r>
            <a:r>
              <a:rPr lang="en-CA" dirty="0"/>
              <a:t> arguments will display the current umask value. </a:t>
            </a:r>
          </a:p>
          <a:p>
            <a:pPr marL="0" indent="0">
              <a:buNone/>
            </a:pPr>
            <a:r>
              <a:rPr lang="en-CA" dirty="0"/>
              <a:t>The diagram on the </a:t>
            </a:r>
            <a:r>
              <a:rPr lang="en-CA" u="sng" dirty="0"/>
              <a:t>above right </a:t>
            </a:r>
            <a:r>
              <a:rPr lang="en-CA" dirty="0"/>
              <a:t>shows how to calculate permissions for newly-created </a:t>
            </a:r>
            <a:r>
              <a:rPr lang="en-CA" b="1" dirty="0"/>
              <a:t>directories</a:t>
            </a:r>
            <a:r>
              <a:rPr lang="en-CA" dirty="0"/>
              <a:t> using the </a:t>
            </a:r>
            <a:r>
              <a:rPr lang="en-CA" b="1" dirty="0" err="1"/>
              <a:t>umask</a:t>
            </a:r>
            <a:r>
              <a:rPr lang="en-CA" dirty="0"/>
              <a:t> command.</a:t>
            </a:r>
          </a:p>
          <a:p>
            <a:pPr marL="0" indent="0">
              <a:buNone/>
            </a:pPr>
            <a:r>
              <a:rPr lang="en-CA" dirty="0"/>
              <a:t>The diagram on the </a:t>
            </a:r>
            <a:r>
              <a:rPr lang="en-CA" u="sng" dirty="0"/>
              <a:t>below  right </a:t>
            </a:r>
            <a:r>
              <a:rPr lang="en-CA" dirty="0"/>
              <a:t>shows how to calculate permissions for newly-created </a:t>
            </a:r>
            <a:r>
              <a:rPr lang="en-CA" b="1" dirty="0"/>
              <a:t>regular files </a:t>
            </a:r>
            <a:r>
              <a:rPr lang="en-CA" dirty="0"/>
              <a:t>using the </a:t>
            </a:r>
            <a:r>
              <a:rPr lang="en-CA" b="1" dirty="0" err="1"/>
              <a:t>umask</a:t>
            </a:r>
            <a:r>
              <a:rPr lang="en-CA" dirty="0"/>
              <a:t> command.</a:t>
            </a:r>
          </a:p>
          <a:p>
            <a:pPr marL="0" indent="0">
              <a:buNone/>
            </a:pPr>
            <a:r>
              <a:rPr lang="en-CA" dirty="0"/>
              <a:t>Setting the </a:t>
            </a:r>
            <a:r>
              <a:rPr lang="en-CA" b="1" dirty="0" err="1"/>
              <a:t>umask</a:t>
            </a:r>
            <a:r>
              <a:rPr lang="en-CA" dirty="0"/>
              <a:t> value works only in the current shell session unless the </a:t>
            </a:r>
            <a:r>
              <a:rPr lang="en-CA" dirty="0" err="1"/>
              <a:t>umask</a:t>
            </a:r>
            <a:r>
              <a:rPr lang="en-CA" dirty="0"/>
              <a:t> command is contained in a start-up file (e.g.  </a:t>
            </a:r>
            <a:r>
              <a:rPr lang="en-CA" b="1" dirty="0"/>
              <a:t>.profile</a:t>
            </a:r>
            <a:r>
              <a:rPr lang="en-CA" dirty="0"/>
              <a:t>, </a:t>
            </a:r>
            <a:r>
              <a:rPr lang="en-CA" b="1" dirty="0"/>
              <a:t>.</a:t>
            </a:r>
            <a:r>
              <a:rPr lang="en-CA" b="1" dirty="0" err="1"/>
              <a:t>bash_profile</a:t>
            </a:r>
            <a:r>
              <a:rPr lang="en-CA" dirty="0"/>
              <a:t>, or </a:t>
            </a:r>
            <a:r>
              <a:rPr lang="en-CA" b="1" dirty="0"/>
              <a:t>.</a:t>
            </a:r>
            <a:r>
              <a:rPr lang="en-CA" b="1" dirty="0" err="1"/>
              <a:t>bashrc</a:t>
            </a:r>
            <a:r>
              <a:rPr lang="en-CA" dirty="0"/>
              <a:t>). Start-up files are discussed at the end of this course.</a:t>
            </a:r>
            <a:endParaRPr lang="en-CA" sz="2400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BCBF4F-6D3F-6648-9B19-D6C3A7FFC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157" y="1718554"/>
            <a:ext cx="3222600" cy="212578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0B7BD66-5D6D-3445-A5EC-DB9F87C51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157" y="4306456"/>
            <a:ext cx="3222600" cy="215612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15974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File permissions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</a:p>
          <a:p>
            <a:pPr marL="0" indent="0">
              <a:buNone/>
            </a:pPr>
            <a:r>
              <a:rPr lang="en-CA" dirty="0"/>
              <a:t>Your instructor will now demonstrate how to </a:t>
            </a:r>
            <a:r>
              <a:rPr lang="en-CA" b="1" dirty="0"/>
              <a:t>set / confirm</a:t>
            </a:r>
            <a:br>
              <a:rPr lang="en-CA" b="1" dirty="0"/>
            </a:br>
            <a:r>
              <a:rPr lang="en-CA" dirty="0"/>
              <a:t>permissions of </a:t>
            </a:r>
            <a:r>
              <a:rPr lang="en-CA" u="sng" dirty="0"/>
              <a:t>newly-created</a:t>
            </a:r>
            <a:r>
              <a:rPr lang="en-CA" dirty="0"/>
              <a:t> directories and regular files</a:t>
            </a:r>
            <a:br>
              <a:rPr lang="en-CA" dirty="0"/>
            </a:br>
            <a:r>
              <a:rPr lang="en-CA" dirty="0"/>
              <a:t>using the </a:t>
            </a:r>
            <a:r>
              <a:rPr lang="en-CA" b="1" dirty="0" err="1"/>
              <a:t>umask</a:t>
            </a:r>
            <a:r>
              <a:rPr lang="en-CA" dirty="0"/>
              <a:t> command.</a:t>
            </a:r>
            <a:br>
              <a:rPr lang="en-CA" sz="1400" dirty="0"/>
            </a:br>
            <a:br>
              <a:rPr lang="en-CA" sz="1200" dirty="0"/>
            </a:br>
            <a:br>
              <a:rPr lang="en-CA" sz="1200" dirty="0"/>
            </a:br>
            <a:endParaRPr lang="en-CA" sz="1200" dirty="0"/>
          </a:p>
          <a:p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14C5477-287A-0341-8A5F-27D769B06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5411" y="975969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5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File permissions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Getting Practice</a:t>
            </a:r>
          </a:p>
          <a:p>
            <a:pPr marL="0" indent="0">
              <a:buNone/>
            </a:pPr>
            <a:r>
              <a:rPr lang="en-CA" dirty="0"/>
              <a:t>To get practice to help </a:t>
            </a:r>
            <a:r>
              <a:rPr lang="en-CA"/>
              <a:t>perform </a:t>
            </a:r>
            <a:r>
              <a:rPr lang="en-CA" b="1"/>
              <a:t>Assignment </a:t>
            </a:r>
            <a:r>
              <a:rPr lang="en-CA" b="1" dirty="0"/>
              <a:t>#2</a:t>
            </a:r>
            <a:r>
              <a:rPr lang="en-CA" dirty="0"/>
              <a:t>, perform the online tutorial </a:t>
            </a:r>
            <a:br>
              <a:rPr lang="en-CA" dirty="0"/>
            </a:br>
            <a:r>
              <a:rPr lang="en-CA" b="1" dirty="0"/>
              <a:t>Tutorial2: Unix / Linux File Management </a:t>
            </a:r>
            <a:r>
              <a:rPr lang="en-CA" dirty="0"/>
              <a:t>(</a:t>
            </a:r>
            <a:r>
              <a:rPr lang="en-CA" b="1" dirty="0"/>
              <a:t>ctrl-click</a:t>
            </a:r>
            <a:r>
              <a:rPr lang="en-CA" dirty="0"/>
              <a:t> to open link):</a:t>
            </a:r>
            <a:endParaRPr lang="en-CA" sz="1600" dirty="0"/>
          </a:p>
          <a:p>
            <a:pPr lvl="1"/>
            <a:r>
              <a:rPr lang="en-CA" dirty="0">
                <a:hlinkClick r:id="rId2"/>
              </a:rPr>
              <a:t>INVESTIGATION 2: FILE PERMISSIONS</a:t>
            </a:r>
            <a:endParaRPr lang="en-CA" dirty="0"/>
          </a:p>
          <a:p>
            <a:pPr lvl="1"/>
            <a:r>
              <a:rPr lang="en-CA" dirty="0">
                <a:hlinkClick r:id="rId3"/>
              </a:rPr>
              <a:t>LINUX PRACTICE QUESTIONS</a:t>
            </a:r>
            <a:r>
              <a:rPr lang="en-CA" dirty="0"/>
              <a:t>  (Questions 6 – 12)</a:t>
            </a:r>
          </a:p>
          <a:p>
            <a:pPr marL="0" indent="0">
              <a:buNone/>
            </a:pPr>
            <a:r>
              <a:rPr lang="en-US" sz="2400" b="1" dirty="0"/>
              <a:t>Complete Assignment 1</a:t>
            </a:r>
          </a:p>
          <a:p>
            <a:pPr marL="0" indent="0">
              <a:buNone/>
            </a:pPr>
            <a:r>
              <a:rPr lang="en-US" sz="2400" b="1" dirty="0"/>
              <a:t>Work on Assignment 2:</a:t>
            </a:r>
          </a:p>
          <a:p>
            <a:pPr lvl="1"/>
            <a:r>
              <a:rPr lang="en-CA" sz="2000" b="1" dirty="0"/>
              <a:t>Section 2:  Permissions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872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 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9603275" cy="5064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File Permissions</a:t>
            </a:r>
          </a:p>
          <a:p>
            <a:pPr lvl="1"/>
            <a:r>
              <a:rPr lang="en-US" dirty="0"/>
              <a:t>Purpose</a:t>
            </a:r>
          </a:p>
          <a:p>
            <a:pPr lvl="1"/>
            <a:r>
              <a:rPr lang="en-US" b="1" dirty="0"/>
              <a:t>Directory</a:t>
            </a:r>
            <a:r>
              <a:rPr lang="en-US" dirty="0"/>
              <a:t> vs. </a:t>
            </a:r>
            <a:r>
              <a:rPr lang="en-US" b="1" dirty="0"/>
              <a:t>Regular File </a:t>
            </a:r>
            <a:r>
              <a:rPr lang="en-US" dirty="0"/>
              <a:t>Permissions</a:t>
            </a:r>
          </a:p>
          <a:p>
            <a:pPr lvl="1"/>
            <a:r>
              <a:rPr lang="en-US" dirty="0"/>
              <a:t>Changing File Permissions (</a:t>
            </a:r>
            <a:r>
              <a:rPr lang="en-US" b="1" dirty="0" err="1"/>
              <a:t>chmod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Setting File Permissions for Newly Created Directories and Regular Files (</a:t>
            </a:r>
            <a:r>
              <a:rPr lang="en-US" b="1" dirty="0" err="1"/>
              <a:t>umask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Demonstration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Perform Week 4 Tutorial</a:t>
            </a:r>
          </a:p>
          <a:p>
            <a:pPr lvl="1"/>
            <a:r>
              <a:rPr lang="en-US" dirty="0"/>
              <a:t>Investigation 2</a:t>
            </a:r>
          </a:p>
          <a:p>
            <a:pPr lvl="1"/>
            <a:r>
              <a:rPr lang="en-US" dirty="0"/>
              <a:t>Review Questions (Questions 6 – 12)</a:t>
            </a:r>
          </a:p>
          <a:p>
            <a:pPr marL="0" indent="0">
              <a:buNone/>
            </a:pPr>
            <a:r>
              <a:rPr lang="en-US" b="1" dirty="0"/>
              <a:t>Complete Assignment 1</a:t>
            </a:r>
          </a:p>
          <a:p>
            <a:pPr marL="0" indent="0">
              <a:buNone/>
            </a:pPr>
            <a:r>
              <a:rPr lang="en-US" b="1" dirty="0"/>
              <a:t>Work on Assignment 2 (Section 2:  Permissions)</a:t>
            </a:r>
          </a:p>
        </p:txBody>
      </p:sp>
    </p:spTree>
    <p:extLst>
      <p:ext uri="{BB962C8B-B14F-4D97-AF65-F5344CB8AC3E}">
        <p14:creationId xmlns:p14="http://schemas.microsoft.com/office/powerpoint/2010/main" val="13905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permissions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6940253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b="1" dirty="0"/>
              <a:t>File Permissions</a:t>
            </a:r>
          </a:p>
          <a:p>
            <a:pPr marL="0" indent="0">
              <a:buNone/>
            </a:pPr>
            <a:r>
              <a:rPr lang="en-CA" dirty="0"/>
              <a:t>Since Unix / Linux operating systems allow for </a:t>
            </a:r>
            <a:r>
              <a:rPr lang="en-CA" b="1" dirty="0"/>
              <a:t>multiple user accounts</a:t>
            </a:r>
            <a:r>
              <a:rPr lang="en-CA" dirty="0"/>
              <a:t>, </a:t>
            </a:r>
            <a:br>
              <a:rPr lang="en-CA" dirty="0"/>
            </a:br>
            <a:r>
              <a:rPr lang="en-CA" dirty="0"/>
              <a:t>it is </a:t>
            </a:r>
            <a:r>
              <a:rPr lang="en-CA" u="sng" dirty="0"/>
              <a:t>essential</a:t>
            </a:r>
            <a:r>
              <a:rPr lang="en-CA" dirty="0"/>
              <a:t> to have a system to </a:t>
            </a:r>
            <a:r>
              <a:rPr lang="en-CA" b="1" dirty="0"/>
              <a:t>share</a:t>
            </a:r>
            <a:r>
              <a:rPr lang="en-CA" dirty="0"/>
              <a:t> or </a:t>
            </a:r>
            <a:r>
              <a:rPr lang="en-CA" b="1" dirty="0"/>
              <a:t>limit</a:t>
            </a:r>
            <a:r>
              <a:rPr lang="en-CA" dirty="0"/>
              <a:t> access to directories and files contained in those file systems.</a:t>
            </a:r>
          </a:p>
          <a:p>
            <a:pPr marL="0" indent="0">
              <a:buNone/>
            </a:pPr>
            <a:r>
              <a:rPr lang="en-CA" dirty="0"/>
              <a:t>When </a:t>
            </a:r>
            <a:r>
              <a:rPr lang="en-CA" b="1" dirty="0"/>
              <a:t>directories</a:t>
            </a:r>
            <a:r>
              <a:rPr lang="en-CA" dirty="0"/>
              <a:t> and </a:t>
            </a:r>
            <a:r>
              <a:rPr lang="en-CA" b="1" dirty="0"/>
              <a:t>regular files</a:t>
            </a:r>
            <a:r>
              <a:rPr lang="en-CA" dirty="0"/>
              <a:t> are created, they are assigned to an </a:t>
            </a:r>
            <a:r>
              <a:rPr lang="en-CA" b="1" dirty="0"/>
              <a:t>owner</a:t>
            </a:r>
            <a:r>
              <a:rPr lang="en-CA" dirty="0"/>
              <a:t> (typically the username of the creator). </a:t>
            </a:r>
          </a:p>
          <a:p>
            <a:pPr marL="0" indent="0">
              <a:buNone/>
            </a:pPr>
            <a:r>
              <a:rPr lang="en-CA" dirty="0"/>
              <a:t>To </a:t>
            </a:r>
            <a:r>
              <a:rPr lang="en-CA" i="1" dirty="0"/>
              <a:t>allow</a:t>
            </a:r>
            <a:r>
              <a:rPr lang="en-CA" dirty="0"/>
              <a:t> or </a:t>
            </a:r>
            <a:r>
              <a:rPr lang="en-CA" i="1" dirty="0"/>
              <a:t>limit</a:t>
            </a:r>
            <a:r>
              <a:rPr lang="en-CA" dirty="0"/>
              <a:t> </a:t>
            </a:r>
            <a:r>
              <a:rPr lang="en-CA" b="1" dirty="0"/>
              <a:t>access</a:t>
            </a:r>
            <a:r>
              <a:rPr lang="en-CA" dirty="0"/>
              <a:t> to those files and directories, those files and directories are assigned to an initial </a:t>
            </a:r>
            <a:r>
              <a:rPr lang="en-CA" b="1" dirty="0"/>
              <a:t>group</a:t>
            </a:r>
            <a:r>
              <a:rPr lang="en-CA" dirty="0"/>
              <a:t> referred to as a "</a:t>
            </a:r>
            <a:r>
              <a:rPr lang="en-CA" b="1" dirty="0"/>
              <a:t>primary group</a:t>
            </a:r>
            <a:r>
              <a:rPr lang="en-CA" dirty="0"/>
              <a:t>".</a:t>
            </a:r>
          </a:p>
          <a:p>
            <a:pPr marL="0" indent="0">
              <a:buNone/>
            </a:pPr>
            <a:r>
              <a:rPr lang="en-CA" dirty="0"/>
              <a:t>Users that </a:t>
            </a:r>
            <a:r>
              <a:rPr lang="en-CA" u="sng" dirty="0"/>
              <a:t>own</a:t>
            </a:r>
            <a:r>
              <a:rPr lang="en-CA" dirty="0"/>
              <a:t> those </a:t>
            </a:r>
            <a:r>
              <a:rPr lang="en-CA" i="1" dirty="0"/>
              <a:t>directories</a:t>
            </a:r>
            <a:r>
              <a:rPr lang="en-CA" dirty="0"/>
              <a:t> and </a:t>
            </a:r>
            <a:r>
              <a:rPr lang="en-CA" i="1" dirty="0"/>
              <a:t>regular files</a:t>
            </a:r>
            <a:r>
              <a:rPr lang="en-CA" dirty="0"/>
              <a:t> are referred to as </a:t>
            </a:r>
            <a:r>
              <a:rPr lang="en-CA" b="1" dirty="0"/>
              <a:t>users</a:t>
            </a:r>
            <a:r>
              <a:rPr lang="en-CA" dirty="0"/>
              <a:t>, users that belong within that </a:t>
            </a:r>
            <a:r>
              <a:rPr lang="en-CA" b="1" u="sng" dirty="0"/>
              <a:t>same primary group</a:t>
            </a:r>
            <a:r>
              <a:rPr lang="en-CA" b="1" dirty="0"/>
              <a:t> </a:t>
            </a:r>
            <a:r>
              <a:rPr lang="en-CA" dirty="0"/>
              <a:t>are referred to as </a:t>
            </a:r>
            <a:r>
              <a:rPr lang="en-CA" b="1" dirty="0"/>
              <a:t>same group members</a:t>
            </a:r>
            <a:r>
              <a:rPr lang="en-CA" dirty="0"/>
              <a:t>, and those users are do </a:t>
            </a:r>
            <a:r>
              <a:rPr lang="en-CA" u="sng" dirty="0"/>
              <a:t>NOT</a:t>
            </a:r>
            <a:r>
              <a:rPr lang="en-CA" dirty="0"/>
              <a:t> belong to a particular group are referred to as </a:t>
            </a:r>
            <a:r>
              <a:rPr lang="en-CA" b="1" dirty="0"/>
              <a:t>other group members</a:t>
            </a:r>
            <a:r>
              <a:rPr lang="en-CA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281735-F23D-6540-A9FA-AE6BA56A9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97" y="829440"/>
            <a:ext cx="5521569" cy="42622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17B7C52C-27C6-E343-A0F4-9C3D4AC9D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411612" y="1706813"/>
            <a:ext cx="2541954" cy="2541954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CB66BFA-76AE-4C40-9B89-1199A8828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456613" y="4464648"/>
            <a:ext cx="1944077" cy="194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2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permissions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4861298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File permissions consist of </a:t>
            </a:r>
            <a:r>
              <a:rPr lang="en-CA" b="1" dirty="0"/>
              <a:t>two-layers</a:t>
            </a:r>
            <a:r>
              <a:rPr lang="en-CA" dirty="0"/>
              <a:t>:</a:t>
            </a:r>
          </a:p>
          <a:p>
            <a:r>
              <a:rPr lang="en-CA" b="1" i="1" dirty="0"/>
              <a:t>First</a:t>
            </a:r>
            <a:r>
              <a:rPr lang="en-CA" dirty="0"/>
              <a:t>, the permissions relating to a </a:t>
            </a:r>
            <a:r>
              <a:rPr lang="en-CA" b="1" dirty="0"/>
              <a:t>directory. </a:t>
            </a:r>
            <a:endParaRPr lang="en-CA" dirty="0"/>
          </a:p>
          <a:p>
            <a:r>
              <a:rPr lang="en-CA" b="1" i="1" dirty="0"/>
              <a:t>Second</a:t>
            </a:r>
            <a:r>
              <a:rPr lang="en-CA" dirty="0"/>
              <a:t>, the permissions relating to the</a:t>
            </a:r>
            <a:r>
              <a:rPr lang="en-CA" b="1" dirty="0"/>
              <a:t> regular files </a:t>
            </a:r>
            <a:r>
              <a:rPr lang="en-CA" u="sng" dirty="0"/>
              <a:t>contained</a:t>
            </a:r>
            <a:r>
              <a:rPr lang="en-CA" dirty="0"/>
              <a:t> within a directory. </a:t>
            </a:r>
          </a:p>
          <a:p>
            <a:pPr marL="0" indent="0">
              <a:buNone/>
            </a:pPr>
            <a:r>
              <a:rPr lang="en-CA" sz="1700" b="1" i="1" dirty="0"/>
              <a:t>NOTE: </a:t>
            </a:r>
            <a:r>
              <a:rPr lang="en-CA" sz="1700" i="1" dirty="0"/>
              <a:t>Permissions for </a:t>
            </a:r>
            <a:r>
              <a:rPr lang="en-CA" sz="1700" b="1" i="1" dirty="0"/>
              <a:t>directories</a:t>
            </a:r>
            <a:r>
              <a:rPr lang="en-CA" sz="1700" i="1" dirty="0"/>
              <a:t> have a </a:t>
            </a:r>
            <a:r>
              <a:rPr lang="en-CA" sz="1700" i="1" u="sng" dirty="0"/>
              <a:t>different</a:t>
            </a:r>
            <a:r>
              <a:rPr lang="en-CA" sz="1700" i="1" dirty="0"/>
              <a:t> meaning than permissions for </a:t>
            </a:r>
            <a:r>
              <a:rPr lang="en-CA" sz="1700" b="1" i="1" dirty="0"/>
              <a:t>regular files</a:t>
            </a:r>
            <a:r>
              <a:rPr lang="en-CA" sz="1700" i="1" dirty="0"/>
              <a:t>.</a:t>
            </a:r>
          </a:p>
          <a:p>
            <a:pPr marL="0" indent="0">
              <a:buNone/>
            </a:pPr>
            <a:r>
              <a:rPr lang="en-CA" sz="1700" b="1" dirty="0"/>
              <a:t>NOTE:</a:t>
            </a:r>
            <a:r>
              <a:rPr lang="en-CA" sz="1700" dirty="0"/>
              <a:t>  A symbol </a:t>
            </a:r>
            <a:r>
              <a:rPr lang="en-CA" sz="1700" i="1" dirty="0"/>
              <a:t>dash</a:t>
            </a:r>
            <a:r>
              <a:rPr lang="en-CA" sz="1700" dirty="0"/>
              <a:t> "</a:t>
            </a:r>
            <a:r>
              <a:rPr lang="en-CA" sz="1700" b="1" dirty="0"/>
              <a:t>-</a:t>
            </a:r>
            <a:r>
              <a:rPr lang="en-CA" sz="1700" dirty="0"/>
              <a:t>" indicates that the permission is </a:t>
            </a:r>
            <a:r>
              <a:rPr lang="en-CA" sz="1700" b="1" dirty="0"/>
              <a:t>NOT</a:t>
            </a:r>
            <a:r>
              <a:rPr lang="en-CA" sz="1700" dirty="0"/>
              <a:t> granted.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76BB1F-B172-284C-A644-0BE19C08A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490" y="1706813"/>
            <a:ext cx="5182824" cy="218145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E7D31A-E70A-3742-AC93-928669ABF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490" y="4084698"/>
            <a:ext cx="5182824" cy="2113457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09479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permissions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4"/>
            <a:ext cx="9288843" cy="1969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/>
              <a:t>Changing File Permissions with </a:t>
            </a: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CA" b="1" dirty="0"/>
              <a:t> command - </a:t>
            </a:r>
            <a:r>
              <a:rPr lang="en-CA" b="1" i="1" dirty="0"/>
              <a:t>Symbolic Method:</a:t>
            </a:r>
            <a:endParaRPr lang="en-CA" dirty="0"/>
          </a:p>
          <a:p>
            <a:pPr marL="0" indent="0">
              <a:buNone/>
            </a:pPr>
            <a:r>
              <a:rPr lang="en-CA" sz="1500" dirty="0">
                <a:solidFill>
                  <a:prstClr val="black"/>
                </a:solidFill>
              </a:rPr>
              <a:t>The</a:t>
            </a:r>
            <a:r>
              <a:rPr lang="en-CA" sz="1500" dirty="0"/>
              <a:t> </a:t>
            </a:r>
            <a:r>
              <a:rPr lang="en-CA" sz="1500" b="1" dirty="0" err="1">
                <a:solidFill>
                  <a:srgbClr val="0070C0"/>
                </a:solidFill>
              </a:rPr>
              <a:t>chmod</a:t>
            </a:r>
            <a:r>
              <a:rPr lang="en-CA" sz="1500" dirty="0"/>
              <a:t> command can use </a:t>
            </a:r>
            <a:r>
              <a:rPr lang="en-CA" sz="1500" b="1" dirty="0"/>
              <a:t>symbols</a:t>
            </a:r>
            <a:r>
              <a:rPr lang="en-CA" sz="1500" dirty="0"/>
              <a:t> to </a:t>
            </a:r>
            <a:r>
              <a:rPr lang="en-CA" sz="1500" b="1" dirty="0"/>
              <a:t>add</a:t>
            </a:r>
            <a:r>
              <a:rPr lang="en-CA" sz="1500" dirty="0"/>
              <a:t>, </a:t>
            </a:r>
            <a:r>
              <a:rPr lang="en-CA" sz="1500" b="1" dirty="0"/>
              <a:t>remove</a:t>
            </a:r>
            <a:r>
              <a:rPr lang="en-CA" sz="1500" dirty="0"/>
              <a:t>, and </a:t>
            </a:r>
            <a:r>
              <a:rPr lang="en-CA" sz="1500" b="1" dirty="0"/>
              <a:t>set</a:t>
            </a:r>
            <a:r>
              <a:rPr lang="en-CA" sz="1500" dirty="0"/>
              <a:t> </a:t>
            </a:r>
            <a:r>
              <a:rPr lang="en-CA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rwx</a:t>
            </a:r>
            <a:r>
              <a:rPr lang="en-CA" sz="1500" dirty="0"/>
              <a:t> permissions for </a:t>
            </a:r>
            <a:r>
              <a:rPr lang="en-CA" sz="1500" b="1" dirty="0"/>
              <a:t>user</a:t>
            </a:r>
            <a:r>
              <a:rPr lang="en-CA" sz="1500" dirty="0"/>
              <a:t>, </a:t>
            </a:r>
            <a:r>
              <a:rPr lang="en-CA" sz="1500" b="1" dirty="0"/>
              <a:t>same group members</a:t>
            </a:r>
            <a:r>
              <a:rPr lang="en-CA" sz="1500" dirty="0"/>
              <a:t>, </a:t>
            </a:r>
            <a:r>
              <a:rPr lang="en-CA" sz="1500" b="1" dirty="0"/>
              <a:t>other group members </a:t>
            </a:r>
            <a:r>
              <a:rPr lang="en-CA" sz="1500" dirty="0"/>
              <a:t>or </a:t>
            </a:r>
            <a:r>
              <a:rPr lang="en-CA" sz="1500" b="1" dirty="0"/>
              <a:t>ALL</a:t>
            </a:r>
            <a:r>
              <a:rPr lang="en-CA" sz="1500" dirty="0"/>
              <a:t> categories:</a:t>
            </a:r>
          </a:p>
          <a:p>
            <a:pPr marL="0" indent="0">
              <a:buNone/>
            </a:pPr>
            <a:r>
              <a:rPr lang="en-CA" sz="1500" b="1" dirty="0"/>
              <a:t>NOTE:</a:t>
            </a:r>
            <a:r>
              <a:rPr lang="en-CA" sz="1500" dirty="0"/>
              <a:t> You can use the </a:t>
            </a:r>
            <a:r>
              <a:rPr lang="en-CA" sz="1500" b="1" dirty="0"/>
              <a:t>-R</a:t>
            </a:r>
            <a:r>
              <a:rPr lang="en-CA" sz="1500" dirty="0"/>
              <a:t> option to set permissions for directory, subdirectory and directory contents </a:t>
            </a:r>
            <a:r>
              <a:rPr lang="en-CA" sz="1500" b="1" dirty="0"/>
              <a:t>recursively</a:t>
            </a:r>
            <a:r>
              <a:rPr lang="en-CA" sz="1500" dirty="0"/>
              <a:t>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E474710-90E1-FE4E-A41A-4FF5EC072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104140"/>
              </p:ext>
            </p:extLst>
          </p:nvPr>
        </p:nvGraphicFramePr>
        <p:xfrm>
          <a:off x="1451579" y="3399997"/>
          <a:ext cx="9964614" cy="2357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25339">
                  <a:extLst>
                    <a:ext uri="{9D8B030D-6E8A-4147-A177-3AD203B41FA5}">
                      <a16:colId xmlns:a16="http://schemas.microsoft.com/office/drawing/2014/main" val="3646333729"/>
                    </a:ext>
                  </a:extLst>
                </a:gridCol>
                <a:gridCol w="6439275">
                  <a:extLst>
                    <a:ext uri="{9D8B030D-6E8A-4147-A177-3AD203B41FA5}">
                      <a16:colId xmlns:a16="http://schemas.microsoft.com/office/drawing/2014/main" val="960792857"/>
                    </a:ext>
                  </a:extLst>
                </a:gridCol>
              </a:tblGrid>
              <a:tr h="298018">
                <a:tc>
                  <a:txBody>
                    <a:bodyPr/>
                    <a:lstStyle/>
                    <a:p>
                      <a:r>
                        <a:rPr lang="en-US" dirty="0"/>
                        <a:t>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468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chmod </a:t>
                      </a:r>
                      <a:r>
                        <a:rPr lang="en-CA" sz="1400" b="1" i="0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ugo+x</a:t>
                      </a:r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CA" sz="1400" b="1" i="0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script.bash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 execute permissions to the file </a:t>
                      </a:r>
                      <a:r>
                        <a:rPr lang="en-CA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script.bash</a:t>
                      </a:r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so it can be run.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077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chmod u=</a:t>
                      </a:r>
                      <a:r>
                        <a:rPr lang="en-CA" sz="1400" b="1" i="0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rwx,go</a:t>
                      </a:r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=x ~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 "</a:t>
                      </a:r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pass-thru</a:t>
                      </a:r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 permissions of your </a:t>
                      </a:r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</a:t>
                      </a:r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directory for same group members and other group members to navigate to other subdirectories (that may have access / view permissions).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83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chmod go-w ~/shared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Remove write permissions for same group members and other group members for the directory </a:t>
                      </a:r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~/shared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106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chmod a=</a:t>
                      </a:r>
                      <a:r>
                        <a:rPr lang="en-CA" sz="1400" b="1" i="0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rx</a:t>
                      </a:r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CA" sz="1400" b="1" i="0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myfile.txt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 read and execute permissions for the directory </a:t>
                      </a:r>
                      <a:r>
                        <a:rPr lang="en-CA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myfile.txt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632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90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File permissions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</a:p>
          <a:p>
            <a:pPr marL="0" indent="0">
              <a:buNone/>
            </a:pPr>
            <a:r>
              <a:rPr lang="en-CA" dirty="0"/>
              <a:t>Your instructor will now demonstrate how to </a:t>
            </a:r>
            <a:r>
              <a:rPr lang="en-CA" b="1" dirty="0"/>
              <a:t>add</a:t>
            </a:r>
            <a:r>
              <a:rPr lang="en-CA" dirty="0"/>
              <a:t>, </a:t>
            </a:r>
            <a:r>
              <a:rPr lang="en-CA" b="1" dirty="0"/>
              <a:t>remove</a:t>
            </a:r>
            <a:r>
              <a:rPr lang="en-CA" dirty="0"/>
              <a:t> and </a:t>
            </a:r>
            <a:r>
              <a:rPr lang="en-CA" b="1" dirty="0"/>
              <a:t>set</a:t>
            </a:r>
            <a:br>
              <a:rPr lang="en-CA" dirty="0"/>
            </a:br>
            <a:r>
              <a:rPr lang="en-CA" dirty="0"/>
              <a:t>permissions with the </a:t>
            </a:r>
            <a:r>
              <a:rPr lang="en-CA" b="1" dirty="0" err="1"/>
              <a:t>chmod</a:t>
            </a:r>
            <a:r>
              <a:rPr lang="en-CA" dirty="0"/>
              <a:t> command the </a:t>
            </a:r>
            <a:r>
              <a:rPr lang="en-CA" i="1" dirty="0"/>
              <a:t>Symbolic</a:t>
            </a:r>
            <a:r>
              <a:rPr lang="en-CA" dirty="0"/>
              <a:t> method</a:t>
            </a:r>
            <a:br>
              <a:rPr lang="en-CA" sz="1400" dirty="0"/>
            </a:br>
            <a:br>
              <a:rPr lang="en-CA" sz="1200" dirty="0"/>
            </a:br>
            <a:br>
              <a:rPr lang="en-CA" sz="1200" dirty="0"/>
            </a:br>
            <a:endParaRPr lang="en-CA" sz="1200" dirty="0"/>
          </a:p>
          <a:p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14C5477-287A-0341-8A5F-27D769B06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5411" y="975969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1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File permissions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6749604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b="1" dirty="0"/>
              <a:t>Changing File Permissions with </a:t>
            </a: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CA" b="1" dirty="0"/>
              <a:t> command - </a:t>
            </a:r>
            <a:br>
              <a:rPr lang="en-CA" b="1" dirty="0"/>
            </a:br>
            <a:r>
              <a:rPr lang="en-CA" b="1" i="1" dirty="0"/>
              <a:t>Absolute (Octal) Method:</a:t>
            </a:r>
            <a:endParaRPr lang="en-CA" b="1" dirty="0"/>
          </a:p>
          <a:p>
            <a:pPr marL="0" indent="0">
              <a:buNone/>
            </a:pPr>
            <a:r>
              <a:rPr lang="en-CA" dirty="0"/>
              <a:t>You can also use </a:t>
            </a:r>
            <a:r>
              <a:rPr lang="en-CA" b="1" dirty="0"/>
              <a:t>octal numbers</a:t>
            </a:r>
            <a:r>
              <a:rPr lang="en-CA" dirty="0"/>
              <a:t> to </a:t>
            </a:r>
            <a:r>
              <a:rPr lang="en-CA" b="1" dirty="0"/>
              <a:t>set</a:t>
            </a:r>
            <a:r>
              <a:rPr lang="en-CA" dirty="0"/>
              <a:t> permissions. </a:t>
            </a:r>
          </a:p>
          <a:p>
            <a:pPr marL="0" indent="0">
              <a:buNone/>
            </a:pPr>
            <a:r>
              <a:rPr lang="en-CA" dirty="0"/>
              <a:t>This method is a shortcut and may require less typing than using the </a:t>
            </a:r>
            <a:r>
              <a:rPr lang="en-CA" i="1" dirty="0"/>
              <a:t>symbolic</a:t>
            </a:r>
            <a:r>
              <a:rPr lang="en-CA" dirty="0"/>
              <a:t> method. </a:t>
            </a:r>
          </a:p>
          <a:p>
            <a:r>
              <a:rPr lang="en-CA" b="1" dirty="0"/>
              <a:t>First</a:t>
            </a:r>
            <a:r>
              <a:rPr lang="en-CA" dirty="0"/>
              <a:t>, write </a:t>
            </a:r>
            <a:r>
              <a:rPr lang="en-CA" b="1" dirty="0"/>
              <a:t>permissions</a:t>
            </a:r>
            <a:r>
              <a:rPr lang="en-CA" dirty="0"/>
              <a:t> for user, group and others that you want to</a:t>
            </a:r>
            <a:br>
              <a:rPr lang="en-CA" dirty="0"/>
            </a:br>
            <a:r>
              <a:rPr lang="en-CA" dirty="0"/>
              <a:t>set</a:t>
            </a:r>
            <a:r>
              <a:rPr lang="en-CA" b="1" dirty="0"/>
              <a:t>. If permission is granted, write 1 and if not granted, write 0</a:t>
            </a:r>
            <a:r>
              <a:rPr lang="en-CA" dirty="0"/>
              <a:t>.</a:t>
            </a:r>
          </a:p>
          <a:p>
            <a:r>
              <a:rPr lang="en-CA" b="1" dirty="0"/>
              <a:t>Second</a:t>
            </a:r>
            <a:r>
              <a:rPr lang="en-CA" dirty="0"/>
              <a:t>, perform a </a:t>
            </a:r>
            <a:r>
              <a:rPr lang="en-CA" b="1" dirty="0"/>
              <a:t>binary to octal conversion</a:t>
            </a:r>
            <a:r>
              <a:rPr lang="en-CA" dirty="0"/>
              <a:t>, for each </a:t>
            </a:r>
            <a:r>
              <a:rPr lang="en-CA" u="sng" dirty="0"/>
              <a:t>group of three</a:t>
            </a:r>
            <a:r>
              <a:rPr lang="en-CA" dirty="0"/>
              <a:t> (user, group, other) and then issue the </a:t>
            </a:r>
            <a:r>
              <a:rPr lang="en-CA" b="1" dirty="0"/>
              <a:t>chmod</a:t>
            </a:r>
            <a:r>
              <a:rPr lang="en-CA" dirty="0"/>
              <a:t> command using the absolute (octal) method.</a:t>
            </a:r>
          </a:p>
          <a:p>
            <a:pPr marL="0" indent="0">
              <a:buNone/>
            </a:pPr>
            <a:r>
              <a:rPr lang="en-CA" dirty="0"/>
              <a:t>You can only use this method to </a:t>
            </a:r>
            <a:r>
              <a:rPr lang="en-CA" b="1" dirty="0"/>
              <a:t>set</a:t>
            </a:r>
            <a:r>
              <a:rPr lang="en-CA" dirty="0"/>
              <a:t> file permissions (as opposed to </a:t>
            </a:r>
            <a:r>
              <a:rPr lang="en-CA" i="1" dirty="0"/>
              <a:t>adding</a:t>
            </a:r>
            <a:r>
              <a:rPr lang="en-CA" dirty="0"/>
              <a:t> or </a:t>
            </a:r>
            <a:r>
              <a:rPr lang="en-CA" i="1" dirty="0"/>
              <a:t>removing</a:t>
            </a:r>
            <a:r>
              <a:rPr lang="en-CA" dirty="0"/>
              <a:t> permissions).</a:t>
            </a:r>
            <a:endParaRPr lang="en-US" dirty="0"/>
          </a:p>
        </p:txBody>
      </p:sp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866CCEB-D19E-944A-8C74-690899DDE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109" y="2565847"/>
            <a:ext cx="3314700" cy="24384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15034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permissions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4"/>
            <a:ext cx="9134359" cy="1269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/>
              <a:t>Changing File Permissions with 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CA" b="1" dirty="0"/>
              <a:t> command:  </a:t>
            </a:r>
            <a:r>
              <a:rPr lang="en-CA" b="1" i="1" dirty="0"/>
              <a:t>Absolute (Octal) Method</a:t>
            </a:r>
            <a:endParaRPr lang="en-CA" b="1" dirty="0"/>
          </a:p>
          <a:p>
            <a:pPr marL="0" indent="0">
              <a:buNone/>
            </a:pPr>
            <a:r>
              <a:rPr lang="en-CA" sz="1500" dirty="0"/>
              <a:t>Below is a table that displays common </a:t>
            </a:r>
            <a:r>
              <a:rPr lang="en-CA" sz="1500" b="1" dirty="0" err="1"/>
              <a:t>chmod</a:t>
            </a:r>
            <a:r>
              <a:rPr lang="en-CA" sz="1500" dirty="0"/>
              <a:t> commands (using the Absolute / Octal method) for </a:t>
            </a:r>
            <a:r>
              <a:rPr lang="en-CA" sz="1500" u="sng" dirty="0"/>
              <a:t>common</a:t>
            </a:r>
            <a:r>
              <a:rPr lang="en-CA" sz="1500" dirty="0"/>
              <a:t> purposes.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E474710-90E1-FE4E-A41A-4FF5EC072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772933"/>
              </p:ext>
            </p:extLst>
          </p:nvPr>
        </p:nvGraphicFramePr>
        <p:xfrm>
          <a:off x="1451578" y="2976466"/>
          <a:ext cx="9964614" cy="19487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5958">
                  <a:extLst>
                    <a:ext uri="{9D8B030D-6E8A-4147-A177-3AD203B41FA5}">
                      <a16:colId xmlns:a16="http://schemas.microsoft.com/office/drawing/2014/main" val="3646333729"/>
                    </a:ext>
                  </a:extLst>
                </a:gridCol>
                <a:gridCol w="7168656">
                  <a:extLst>
                    <a:ext uri="{9D8B030D-6E8A-4147-A177-3AD203B41FA5}">
                      <a16:colId xmlns:a16="http://schemas.microsoft.com/office/drawing/2014/main" val="960792857"/>
                    </a:ext>
                  </a:extLst>
                </a:gridCol>
              </a:tblGrid>
              <a:tr h="298018">
                <a:tc>
                  <a:txBody>
                    <a:bodyPr/>
                    <a:lstStyle/>
                    <a:p>
                      <a:r>
                        <a:rPr lang="en-US" dirty="0"/>
                        <a:t>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468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chmod 500 </a:t>
                      </a:r>
                      <a:r>
                        <a:rPr lang="en-CA" sz="1400" b="1" i="0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script.bash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 read and execute permissions for only the </a:t>
                      </a:r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</a:t>
                      </a:r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for the file </a:t>
                      </a:r>
                      <a:r>
                        <a:rPr lang="en-CA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script.bash</a:t>
                      </a:r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so it can be run.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077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chmod 711 ~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 "</a:t>
                      </a:r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pass-thru</a:t>
                      </a:r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 permissions of your </a:t>
                      </a:r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</a:t>
                      </a:r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directory.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83775"/>
                  </a:ext>
                </a:extLst>
              </a:tr>
              <a:tr h="536539">
                <a:tc>
                  <a:txBody>
                    <a:bodyPr/>
                    <a:lstStyle/>
                    <a:p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chmod 750 ~/shared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 full permissions for user, read and access permissions for some group members and no permissions for other group members for the directory </a:t>
                      </a:r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~/shared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106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chmod 555 </a:t>
                      </a:r>
                      <a:r>
                        <a:rPr lang="en-CA" sz="1400" b="1" i="0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myfile.txt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 read and execute permissions for the directory </a:t>
                      </a:r>
                      <a:r>
                        <a:rPr lang="en-CA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myfile.txt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632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64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File permissions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</a:p>
          <a:p>
            <a:pPr marL="0" indent="0">
              <a:buNone/>
            </a:pPr>
            <a:r>
              <a:rPr lang="en-CA" dirty="0"/>
              <a:t>Your instructor will now demonstrate how to </a:t>
            </a:r>
            <a:r>
              <a:rPr lang="en-CA" b="1" dirty="0"/>
              <a:t>set </a:t>
            </a:r>
            <a:r>
              <a:rPr lang="en-CA" dirty="0"/>
              <a:t>permissions </a:t>
            </a:r>
            <a:br>
              <a:rPr lang="en-CA" dirty="0"/>
            </a:br>
            <a:r>
              <a:rPr lang="en-CA" dirty="0"/>
              <a:t>with the </a:t>
            </a:r>
            <a:r>
              <a:rPr lang="en-CA" b="1" dirty="0" err="1"/>
              <a:t>chmod</a:t>
            </a:r>
            <a:r>
              <a:rPr lang="en-CA" dirty="0"/>
              <a:t> command using the </a:t>
            </a:r>
            <a:r>
              <a:rPr lang="en-CA" i="1" dirty="0"/>
              <a:t>Absolute / Octal </a:t>
            </a:r>
            <a:r>
              <a:rPr lang="en-CA" dirty="0"/>
              <a:t>method</a:t>
            </a:r>
            <a:r>
              <a:rPr lang="en-CA" i="1" dirty="0"/>
              <a:t>.</a:t>
            </a:r>
            <a:br>
              <a:rPr lang="en-CA" sz="1400" dirty="0"/>
            </a:br>
            <a:br>
              <a:rPr lang="en-CA" sz="1200" dirty="0"/>
            </a:br>
            <a:br>
              <a:rPr lang="en-CA" sz="1200" dirty="0"/>
            </a:br>
            <a:endParaRPr lang="en-CA" sz="1200" dirty="0"/>
          </a:p>
          <a:p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14C5477-287A-0341-8A5F-27D769B06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5411" y="975969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5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{3D71E03E-4654-1148-BF73-F9F4AFE5A21B}tf10001119</Template>
  <TotalTime>8740</TotalTime>
  <Words>988</Words>
  <Application>Microsoft Office PowerPoint</Application>
  <PresentationFormat>Widescreen</PresentationFormat>
  <Paragraphs>86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Gallery</vt:lpstr>
      <vt:lpstr>  ULI101:  Introduction to Unix / Linux and the Internet         Week 4:  Lesson 2     file permissions</vt:lpstr>
      <vt:lpstr>Lesson 2  topics</vt:lpstr>
      <vt:lpstr>File permissions</vt:lpstr>
      <vt:lpstr>File permissions</vt:lpstr>
      <vt:lpstr>File permissions</vt:lpstr>
      <vt:lpstr>File permissions</vt:lpstr>
      <vt:lpstr>File permissions</vt:lpstr>
      <vt:lpstr>File permissions</vt:lpstr>
      <vt:lpstr>File permissions</vt:lpstr>
      <vt:lpstr>File permissions</vt:lpstr>
      <vt:lpstr>File permissions</vt:lpstr>
      <vt:lpstr>File permissions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SYST28296</dc:title>
  <dc:creator>Saul, Jennifer</dc:creator>
  <cp:lastModifiedBy>Chris Johnson</cp:lastModifiedBy>
  <cp:revision>579</cp:revision>
  <dcterms:created xsi:type="dcterms:W3CDTF">2019-04-25T17:31:46Z</dcterms:created>
  <dcterms:modified xsi:type="dcterms:W3CDTF">2022-01-09T19:55:42Z</dcterms:modified>
</cp:coreProperties>
</file>