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notesMasterIdLst>
    <p:notesMasterId r:id="rId16"/>
  </p:notesMasterIdLst>
  <p:sldIdLst>
    <p:sldId id="256" r:id="rId2"/>
    <p:sldId id="302" r:id="rId3"/>
    <p:sldId id="323" r:id="rId4"/>
    <p:sldId id="324" r:id="rId5"/>
    <p:sldId id="261" r:id="rId6"/>
    <p:sldId id="294" r:id="rId7"/>
    <p:sldId id="330" r:id="rId8"/>
    <p:sldId id="322" r:id="rId9"/>
    <p:sldId id="331" r:id="rId10"/>
    <p:sldId id="298" r:id="rId11"/>
    <p:sldId id="299" r:id="rId12"/>
    <p:sldId id="325" r:id="rId13"/>
    <p:sldId id="327" r:id="rId14"/>
    <p:sldId id="32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C46881-47AC-8C47-94FE-0C6D5E6F50E2}" v="110" dt="2022-01-09T18:54:44.6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7E4A-59D9-C648-BC62-133DA4EC414F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455B-62BF-5D44-9335-C2CCD755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357F-A277-7442-BEE7-4FE250216E54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ile_alt_font_awesome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ile_alt_font_awesome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ix.tiss.edu/curriculum/teacher-professional-development/" TargetMode="Externa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2:_Unix_/_Linux_File_Management#LINUX_PRACTICE_QUESTIONS" TargetMode="External"/><Relationship Id="rId2" Type="http://schemas.openxmlformats.org/officeDocument/2006/relationships/hyperlink" Target="https://wiki.cdot.senecacollege.ca/wiki/Tutorial2:_Unix_/_Linux_File_Management#INVESTIGATION_2:_MANAGING_TEXT_FIL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.wikipedia.org/wiki/Ohjelmointik%C3%A4yt%C3%A4nn%C3%B6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lix.tiss.edu/curriculum/teacher-professional-development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9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875868"/>
            <a:ext cx="9239041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/>
              <a:t>  ULI101:  Introduction to Unix / Linux and the Internet</a:t>
            </a:r>
            <a:br>
              <a:rPr lang="en-US" dirty="0"/>
            </a:br>
            <a:r>
              <a:rPr lang="en-US" sz="1200" dirty="0"/>
              <a:t> </a:t>
            </a:r>
            <a:br>
              <a:rPr lang="en-US" dirty="0"/>
            </a:br>
            <a:r>
              <a:rPr lang="en-US" sz="2200" dirty="0"/>
              <a:t>  </a:t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070C0"/>
                </a:solidFill>
              </a:rPr>
              <a:t>Week2:  lesson 2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 </a:t>
            </a:r>
            <a:r>
              <a:rPr lang="en-US" sz="2200" dirty="0">
                <a:solidFill>
                  <a:srgbClr val="0070C0"/>
                </a:solidFill>
              </a:rPr>
              <a:t>  managing text files:</a:t>
            </a:r>
            <a:br>
              <a:rPr lang="en-US" sz="2200" dirty="0">
                <a:solidFill>
                  <a:srgbClr val="0070C0"/>
                </a:solidFill>
              </a:rPr>
            </a:br>
            <a:r>
              <a:rPr lang="en-US" sz="2200" dirty="0">
                <a:solidFill>
                  <a:srgbClr val="0070C0"/>
                </a:solidFill>
              </a:rPr>
              <a:t>   USING Text editors to create &amp; edit a text file</a:t>
            </a:r>
            <a:br>
              <a:rPr lang="en-US" sz="2200" dirty="0">
                <a:solidFill>
                  <a:srgbClr val="0070C0"/>
                </a:solidFill>
              </a:rPr>
            </a:br>
            <a:r>
              <a:rPr lang="en-US" sz="2200" dirty="0">
                <a:solidFill>
                  <a:srgbClr val="0070C0"/>
                </a:solidFill>
              </a:rPr>
              <a:t>   managing text file content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2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8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6989036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Purpose</a:t>
            </a:r>
          </a:p>
          <a:p>
            <a:pPr marL="0" indent="0">
              <a:buNone/>
            </a:pPr>
            <a:r>
              <a:rPr lang="en-US" sz="1800" dirty="0"/>
              <a:t>It is </a:t>
            </a:r>
            <a:r>
              <a:rPr lang="en-US" sz="1800" b="1" dirty="0"/>
              <a:t>essential</a:t>
            </a:r>
            <a:r>
              <a:rPr lang="en-US" sz="1800" dirty="0"/>
              <a:t> for students in this course not only to create text files but also to learn how to </a:t>
            </a:r>
            <a:r>
              <a:rPr lang="en-US" sz="1800" b="1" dirty="0"/>
              <a:t>manage</a:t>
            </a:r>
            <a:r>
              <a:rPr lang="en-US" sz="1800" dirty="0"/>
              <a:t> text files.</a:t>
            </a:r>
          </a:p>
          <a:p>
            <a:pPr marL="0" indent="0">
              <a:buNone/>
            </a:pPr>
            <a:r>
              <a:rPr lang="en-US" sz="1800" dirty="0"/>
              <a:t>Students need to learn how to </a:t>
            </a:r>
            <a:r>
              <a:rPr lang="en-US" sz="1800" b="1" dirty="0"/>
              <a:t>create</a:t>
            </a:r>
            <a:r>
              <a:rPr lang="en-US" sz="1800" dirty="0"/>
              <a:t> empty files, </a:t>
            </a:r>
            <a:r>
              <a:rPr lang="en-US" sz="1800" b="1" dirty="0"/>
              <a:t>copy</a:t>
            </a:r>
            <a:r>
              <a:rPr lang="en-US" sz="1800" dirty="0"/>
              <a:t> files for backup purposes, </a:t>
            </a:r>
            <a:r>
              <a:rPr lang="en-US" sz="1800" b="1" dirty="0"/>
              <a:t>move</a:t>
            </a:r>
            <a:r>
              <a:rPr lang="en-US" sz="1800" dirty="0"/>
              <a:t> or </a:t>
            </a:r>
            <a:r>
              <a:rPr lang="en-US" sz="1800" b="1" dirty="0"/>
              <a:t>rename</a:t>
            </a:r>
            <a:r>
              <a:rPr lang="en-US" sz="1800" dirty="0"/>
              <a:t> incorrectly spelled filenames, </a:t>
            </a:r>
            <a:r>
              <a:rPr lang="en-US" sz="1800" b="1" dirty="0"/>
              <a:t>edit</a:t>
            </a:r>
            <a:r>
              <a:rPr lang="en-US" sz="1800" dirty="0"/>
              <a:t> files as well as </a:t>
            </a:r>
            <a:r>
              <a:rPr lang="en-US" sz="1800" b="1" dirty="0"/>
              <a:t>view</a:t>
            </a:r>
            <a:r>
              <a:rPr lang="en-US" sz="1800" dirty="0"/>
              <a:t> text file contents without the danger of editing or corrupting those files.</a:t>
            </a:r>
          </a:p>
          <a:p>
            <a:pPr marL="0" indent="0">
              <a:buNone/>
            </a:pPr>
            <a:r>
              <a:rPr lang="en-US" sz="1800" dirty="0"/>
              <a:t>Students also need to learn how to </a:t>
            </a:r>
            <a:r>
              <a:rPr lang="en-US" sz="1800" b="1" dirty="0"/>
              <a:t>remove</a:t>
            </a:r>
            <a:r>
              <a:rPr lang="en-US" sz="1800" dirty="0"/>
              <a:t> files, check for </a:t>
            </a:r>
            <a:r>
              <a:rPr lang="en-US" sz="1800" b="1" dirty="0"/>
              <a:t>differences</a:t>
            </a:r>
            <a:r>
              <a:rPr lang="en-US" sz="1800" dirty="0"/>
              <a:t> between a couple of files as well as </a:t>
            </a:r>
            <a:r>
              <a:rPr lang="en-US" sz="1800" b="1" dirty="0"/>
              <a:t>obtain information </a:t>
            </a:r>
            <a:r>
              <a:rPr lang="en-US" sz="1800" dirty="0"/>
              <a:t>regarding the status of a file and information regarding the file’s content.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324C244-F5C4-8241-89FE-9455ACA48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875578" y="988911"/>
            <a:ext cx="1729685" cy="17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04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325467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Text File Management Commands</a:t>
            </a:r>
            <a:endParaRPr lang="en-CA" sz="2200" dirty="0"/>
          </a:p>
          <a:p>
            <a:pPr marL="0" indent="0">
              <a:buNone/>
            </a:pPr>
            <a:r>
              <a:rPr lang="en-CA" sz="1800" dirty="0"/>
              <a:t>Here are common text file management commands: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0827133-EE07-A940-8A5B-E045AE81E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082622"/>
              </p:ext>
            </p:extLst>
          </p:nvPr>
        </p:nvGraphicFramePr>
        <p:xfrm>
          <a:off x="1550311" y="2754184"/>
          <a:ext cx="8128000" cy="370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95212">
                  <a:extLst>
                    <a:ext uri="{9D8B030D-6E8A-4147-A177-3AD203B41FA5}">
                      <a16:colId xmlns:a16="http://schemas.microsoft.com/office/drawing/2014/main" val="1377699577"/>
                    </a:ext>
                  </a:extLst>
                </a:gridCol>
                <a:gridCol w="5932788">
                  <a:extLst>
                    <a:ext uri="{9D8B030D-6E8A-4147-A177-3AD203B41FA5}">
                      <a16:colId xmlns:a16="http://schemas.microsoft.com/office/drawing/2014/main" val="620467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Linux 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41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empty file(s) / Updates Existing File's Date/Time Stamp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733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Display text file's contents without editing (small files)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25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more ,  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Display / Navigate within large text files without editing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073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 , 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View lines at top/bottom of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73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Display lines in file that match a 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379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Copy text file(s)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70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/ Rename text files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988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text file(s)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430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Displays differences between 2 files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81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1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86934"/>
            <a:ext cx="9603275" cy="1049235"/>
          </a:xfrm>
        </p:spPr>
        <p:txBody>
          <a:bodyPr/>
          <a:lstStyle/>
          <a:p>
            <a:r>
              <a:rPr lang="en-US" dirty="0"/>
              <a:t>Managing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325467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Text File Management Commands</a:t>
            </a:r>
            <a:endParaRPr lang="en-CA" sz="2200" dirty="0"/>
          </a:p>
          <a:p>
            <a:pPr marL="0" indent="0">
              <a:buNone/>
            </a:pPr>
            <a:r>
              <a:rPr lang="en-CA" sz="1800" dirty="0"/>
              <a:t>Here are some </a:t>
            </a:r>
            <a:r>
              <a:rPr lang="en-CA" sz="1800" b="1" dirty="0"/>
              <a:t>additional</a:t>
            </a:r>
            <a:r>
              <a:rPr lang="en-CA" sz="1800" dirty="0"/>
              <a:t> text file management commands: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0827133-EE07-A940-8A5B-E045AE81E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321912"/>
              </p:ext>
            </p:extLst>
          </p:nvPr>
        </p:nvGraphicFramePr>
        <p:xfrm>
          <a:off x="1574670" y="2779226"/>
          <a:ext cx="10143458" cy="3870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6997">
                  <a:extLst>
                    <a:ext uri="{9D8B030D-6E8A-4147-A177-3AD203B41FA5}">
                      <a16:colId xmlns:a16="http://schemas.microsoft.com/office/drawing/2014/main" val="1377699577"/>
                    </a:ext>
                  </a:extLst>
                </a:gridCol>
                <a:gridCol w="8616461">
                  <a:extLst>
                    <a:ext uri="{9D8B030D-6E8A-4147-A177-3AD203B41FA5}">
                      <a16:colId xmlns:a16="http://schemas.microsoft.com/office/drawing/2014/main" val="620467093"/>
                    </a:ext>
                  </a:extLst>
                </a:gridCol>
              </a:tblGrid>
              <a:tr h="277281">
                <a:tc>
                  <a:txBody>
                    <a:bodyPr/>
                    <a:lstStyle/>
                    <a:p>
                      <a:r>
                        <a:rPr lang="en-US" sz="1600" dirty="0"/>
                        <a:t>Linux 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411818"/>
                  </a:ext>
                </a:extLst>
              </a:tr>
              <a:tr h="298634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Display contents of file in sorted 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424727"/>
                  </a:ext>
                </a:extLst>
              </a:tr>
              <a:tr h="298634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uniq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Display identical adjacent lines only 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502278"/>
                  </a:ext>
                </a:extLst>
              </a:tr>
              <a:tr h="298634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Gives info about the contents of the file (e.g. file with no extension)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733308"/>
                  </a:ext>
                </a:extLst>
              </a:tr>
              <a:tr h="2198231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find files matching specified characteristics:</a:t>
                      </a:r>
                      <a:br>
                        <a:rPr lang="en-CA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CA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find . -name "file*”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lists pathname of any filenames beginning with "file", from the current directory and any subdirectories</a:t>
                      </a:r>
                    </a:p>
                    <a:p>
                      <a:r>
                        <a:rPr lang="en-CA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find . -size +50k</a:t>
                      </a:r>
                      <a:br>
                        <a:rPr lang="en-CA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</a:br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lists pathname of any files larger than 50 kb, from the current directory and any subdirectories</a:t>
                      </a:r>
                    </a:p>
                    <a:p>
                      <a:r>
                        <a:rPr lang="en-CA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find . -</a:t>
                      </a:r>
                      <a:r>
                        <a:rPr lang="en-CA" sz="1600" b="1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mmin</a:t>
                      </a:r>
                      <a:r>
                        <a:rPr lang="en-CA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-5</a:t>
                      </a:r>
                      <a:br>
                        <a:rPr lang="en-CA" sz="1600" b="1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</a:br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lists files modified less than 5 minutes ago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2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93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9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Managing Manipulating Text Files</a:t>
            </a:r>
          </a:p>
          <a:p>
            <a:pPr marL="0" indent="0">
              <a:buNone/>
            </a:pPr>
            <a:r>
              <a:rPr lang="en-CA" sz="1600" dirty="0"/>
              <a:t>Your instructor will demonstrate how to </a:t>
            </a:r>
            <a:r>
              <a:rPr lang="en-CA" sz="1600" b="1" dirty="0"/>
              <a:t>manage</a:t>
            </a:r>
            <a:r>
              <a:rPr lang="en-CA" sz="1600" dirty="0"/>
              <a:t> / </a:t>
            </a:r>
            <a:r>
              <a:rPr lang="en-CA" sz="1600" b="1" dirty="0"/>
              <a:t>manipulate</a:t>
            </a:r>
            <a:br>
              <a:rPr lang="en-CA" sz="1600" dirty="0"/>
            </a:br>
            <a:r>
              <a:rPr lang="en-CA" sz="1600" dirty="0"/>
              <a:t>text files:</a:t>
            </a:r>
          </a:p>
          <a:p>
            <a:r>
              <a:rPr lang="en-CA" sz="1600" dirty="0"/>
              <a:t>Create empty files</a:t>
            </a:r>
          </a:p>
          <a:p>
            <a:r>
              <a:rPr lang="en-CA" sz="1600" dirty="0"/>
              <a:t>View small and large text files</a:t>
            </a:r>
          </a:p>
          <a:p>
            <a:r>
              <a:rPr lang="en-CA" sz="1600" dirty="0"/>
              <a:t>Sort files</a:t>
            </a:r>
          </a:p>
          <a:p>
            <a:r>
              <a:rPr lang="en-CA" sz="1600" dirty="0"/>
              <a:t>Display matched pattern file content</a:t>
            </a:r>
          </a:p>
          <a:p>
            <a:r>
              <a:rPr lang="en-CA" sz="1600" dirty="0"/>
              <a:t>Remove duplicate lines</a:t>
            </a:r>
          </a:p>
          <a:p>
            <a:r>
              <a:rPr lang="en-CA" sz="1600" dirty="0"/>
              <a:t>Compare files for differences</a:t>
            </a:r>
          </a:p>
          <a:p>
            <a:r>
              <a:rPr lang="en-CA" sz="1600" dirty="0"/>
              <a:t>Obtain file information / List file pathnames</a:t>
            </a:r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A3E5792-C4CC-844F-BF14-5AD9C2648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532678" y="3219855"/>
            <a:ext cx="1729685" cy="1729685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8858BEA-E38A-AE4D-90AF-D318C05BF6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108851" y="697566"/>
            <a:ext cx="1263139" cy="126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6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Hands-on Time / HOMEWORK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8659374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To get practice to help </a:t>
            </a:r>
            <a:r>
              <a:rPr lang="en-CA"/>
              <a:t>perform Assignment </a:t>
            </a:r>
            <a:r>
              <a:rPr lang="en-CA" dirty="0"/>
              <a:t>#1, perform the online tutorial </a:t>
            </a:r>
            <a:br>
              <a:rPr lang="en-CA" dirty="0"/>
            </a:br>
            <a:r>
              <a:rPr lang="en-CA" b="1" dirty="0"/>
              <a:t>Tutorial2: Unix / Linux File Management </a:t>
            </a:r>
            <a:r>
              <a:rPr lang="en-CA" dirty="0"/>
              <a:t>(</a:t>
            </a:r>
            <a:r>
              <a:rPr lang="en-CA" b="1" dirty="0"/>
              <a:t>ctrl-click</a:t>
            </a:r>
            <a:r>
              <a:rPr lang="en-CA" dirty="0"/>
              <a:t> to open link):</a:t>
            </a:r>
            <a:br>
              <a:rPr lang="en-CA" sz="1600" dirty="0"/>
            </a:br>
            <a:endParaRPr lang="en-CA" sz="1600" dirty="0"/>
          </a:p>
          <a:p>
            <a:pPr lvl="1"/>
            <a:r>
              <a:rPr lang="en-CA" sz="2000" dirty="0">
                <a:hlinkClick r:id="rId2"/>
              </a:rPr>
              <a:t>INVESTIGATION 2: MANAGING TEXT FILES</a:t>
            </a:r>
            <a:endParaRPr lang="en-CA" dirty="0"/>
          </a:p>
          <a:p>
            <a:pPr lvl="1"/>
            <a:r>
              <a:rPr lang="en-CA" sz="2000" dirty="0">
                <a:hlinkClick r:id="rId3"/>
              </a:rPr>
              <a:t>LINUX PRACTICE QUESTIONS</a:t>
            </a:r>
            <a:r>
              <a:rPr lang="en-CA" sz="2000" dirty="0"/>
              <a:t>  (Questions </a:t>
            </a:r>
            <a:r>
              <a:rPr lang="en-CA" dirty="0"/>
              <a:t>9 – 16)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r>
              <a:rPr lang="en-US" dirty="0"/>
              <a:t>Perform </a:t>
            </a:r>
            <a:r>
              <a:rPr lang="en-US" b="1" dirty="0"/>
              <a:t>Section 2: Basic Unix Commands</a:t>
            </a:r>
            <a:r>
              <a:rPr lang="en-US" dirty="0"/>
              <a:t> (parts </a:t>
            </a:r>
            <a:r>
              <a:rPr lang="en-US" b="1" dirty="0"/>
              <a:t>4</a:t>
            </a:r>
            <a:r>
              <a:rPr lang="en-US" dirty="0"/>
              <a:t>, </a:t>
            </a:r>
            <a:r>
              <a:rPr lang="en-US" b="1" dirty="0"/>
              <a:t>5</a:t>
            </a:r>
            <a:r>
              <a:rPr lang="en-US" dirty="0"/>
              <a:t> and </a:t>
            </a:r>
            <a:r>
              <a:rPr lang="en-US" b="1" dirty="0"/>
              <a:t>6</a:t>
            </a:r>
            <a:r>
              <a:rPr lang="en-US" dirty="0"/>
              <a:t>) of your </a:t>
            </a:r>
            <a:r>
              <a:rPr lang="en-US" b="1" dirty="0"/>
              <a:t>online assignment #1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NOTE:</a:t>
            </a:r>
            <a:r>
              <a:rPr lang="en-US" dirty="0"/>
              <a:t>  You should have completed the first two sections of assignment #1. By the end of </a:t>
            </a:r>
            <a:r>
              <a:rPr lang="en-US" b="1" u="sng" dirty="0"/>
              <a:t>next</a:t>
            </a:r>
            <a:r>
              <a:rPr lang="en-US" dirty="0"/>
              <a:t> week, you should have all the skills to complete the remainder of </a:t>
            </a:r>
            <a:r>
              <a:rPr lang="en-US" b="1" dirty="0"/>
              <a:t>your Assignment #1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7872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Creating Text Files</a:t>
            </a:r>
          </a:p>
          <a:p>
            <a:pPr lvl="1"/>
            <a:r>
              <a:rPr lang="en-US" dirty="0"/>
              <a:t>Purpose of a Text Editor</a:t>
            </a:r>
          </a:p>
          <a:p>
            <a:pPr lvl="1"/>
            <a:r>
              <a:rPr lang="en-US" dirty="0"/>
              <a:t>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dirty="0"/>
              <a:t> Text Editor / Demonstration</a:t>
            </a:r>
          </a:p>
          <a:p>
            <a:pPr lvl="1"/>
            <a:r>
              <a:rPr lang="en-US" dirty="0"/>
              <a:t>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vi</a:t>
            </a:r>
            <a:r>
              <a:rPr lang="en-US" dirty="0"/>
              <a:t> Text Editor / Demonstration</a:t>
            </a:r>
          </a:p>
          <a:p>
            <a:pPr marL="0" indent="0">
              <a:buNone/>
            </a:pPr>
            <a:r>
              <a:rPr lang="en-US" b="1" dirty="0"/>
              <a:t>Managing / Manipulating Text Files</a:t>
            </a:r>
          </a:p>
          <a:p>
            <a:pPr lvl="1" fontAlgn="t"/>
            <a:r>
              <a:rPr lang="en-US" dirty="0"/>
              <a:t>Linux Commands: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touch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more/less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mv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diff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b="1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endParaRPr lang="en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fontAlgn="t"/>
            <a:r>
              <a:rPr lang="en-US" dirty="0"/>
              <a:t>Demonstration</a:t>
            </a:r>
          </a:p>
          <a:p>
            <a:pPr marL="0" indent="0">
              <a:buNone/>
            </a:pPr>
            <a:r>
              <a:rPr lang="en-US" b="1" dirty="0"/>
              <a:t>Homework</a:t>
            </a:r>
          </a:p>
          <a:p>
            <a:pPr lvl="1"/>
            <a:r>
              <a:rPr lang="en-US" dirty="0"/>
              <a:t>Perform </a:t>
            </a:r>
            <a:r>
              <a:rPr lang="en-US" b="1" dirty="0"/>
              <a:t>Tutorial 2: Unix / Linux File Management (Investigation 2)</a:t>
            </a:r>
            <a:br>
              <a:rPr lang="en-US" b="1" dirty="0"/>
            </a:br>
            <a:r>
              <a:rPr lang="en-US" dirty="0"/>
              <a:t>Perform LINUX PRACTICE QUESTIONS (9 – 16)</a:t>
            </a:r>
          </a:p>
          <a:p>
            <a:pPr lvl="1"/>
            <a:r>
              <a:rPr lang="en-US" dirty="0"/>
              <a:t>Continue </a:t>
            </a:r>
            <a:r>
              <a:rPr lang="en-US" b="1" dirty="0"/>
              <a:t>Assignment #1</a:t>
            </a:r>
            <a:r>
              <a:rPr lang="en-US" dirty="0"/>
              <a:t> (Sections:  </a:t>
            </a:r>
            <a:r>
              <a:rPr lang="en-US" b="1" dirty="0"/>
              <a:t>1</a:t>
            </a:r>
            <a:r>
              <a:rPr lang="en-US" dirty="0"/>
              <a:t> and </a:t>
            </a:r>
            <a:r>
              <a:rPr lang="en-US" b="1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910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654942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Text Editors</a:t>
            </a:r>
            <a:endParaRPr lang="en-CA" dirty="0"/>
          </a:p>
          <a:p>
            <a:pPr marL="0" indent="0">
              <a:buNone/>
            </a:pPr>
            <a:r>
              <a:rPr lang="en-CA" sz="1800" dirty="0"/>
              <a:t>A </a:t>
            </a:r>
            <a:r>
              <a:rPr lang="en-CA" sz="1800" b="1" dirty="0"/>
              <a:t>Text Editor </a:t>
            </a:r>
            <a:r>
              <a:rPr lang="en-CA" sz="1800" dirty="0"/>
              <a:t>allows users to </a:t>
            </a:r>
            <a:r>
              <a:rPr lang="en-CA" sz="1800" b="1" dirty="0"/>
              <a:t>create</a:t>
            </a:r>
            <a:r>
              <a:rPr lang="en-CA" sz="1800" dirty="0"/>
              <a:t>, </a:t>
            </a:r>
            <a:r>
              <a:rPr lang="en-CA" sz="1800" b="1" dirty="0"/>
              <a:t>modify</a:t>
            </a:r>
            <a:r>
              <a:rPr lang="en-CA" sz="1800" dirty="0"/>
              <a:t> and </a:t>
            </a:r>
            <a:r>
              <a:rPr lang="en-CA" sz="1800" b="1" dirty="0"/>
              <a:t>save</a:t>
            </a:r>
            <a:r>
              <a:rPr lang="en-CA" sz="1800" dirty="0"/>
              <a:t> editing changes of text files.</a:t>
            </a:r>
          </a:p>
          <a:p>
            <a:pPr marL="0" indent="0">
              <a:buNone/>
            </a:pPr>
            <a:r>
              <a:rPr lang="en-CA" sz="1800" dirty="0"/>
              <a:t>Although </a:t>
            </a:r>
            <a:r>
              <a:rPr lang="en-CA" sz="1800" b="1" dirty="0"/>
              <a:t>programming students</a:t>
            </a:r>
            <a:r>
              <a:rPr lang="en-CA" sz="1800" dirty="0"/>
              <a:t> can use </a:t>
            </a:r>
            <a:r>
              <a:rPr lang="en-CA" sz="1800" b="1" dirty="0"/>
              <a:t>graphical IDE's </a:t>
            </a:r>
            <a:r>
              <a:rPr lang="en-CA" sz="1800" dirty="0"/>
              <a:t>to code and compile programs, students can </a:t>
            </a:r>
            <a:r>
              <a:rPr lang="en-CA" sz="1800" b="1" dirty="0"/>
              <a:t>create source code</a:t>
            </a:r>
            <a:r>
              <a:rPr lang="en-CA" sz="1800" dirty="0"/>
              <a:t> using a text editor and </a:t>
            </a:r>
            <a:r>
              <a:rPr lang="en-CA" sz="1800" b="1" dirty="0"/>
              <a:t>compile their source code</a:t>
            </a:r>
            <a:r>
              <a:rPr lang="en-CA" sz="1800" dirty="0"/>
              <a:t> in their Matrix account to generate </a:t>
            </a:r>
            <a:r>
              <a:rPr lang="en-CA" sz="1800" b="1" dirty="0"/>
              <a:t>executable programs</a:t>
            </a:r>
            <a:r>
              <a:rPr lang="en-CA" sz="1800" dirty="0"/>
              <a:t>.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8CA54AB-3B39-AB48-936B-AD494D588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20403" y="2377128"/>
            <a:ext cx="3348403" cy="21037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7572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621531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Text Editors</a:t>
            </a:r>
            <a:endParaRPr lang="en-CA" dirty="0"/>
          </a:p>
          <a:p>
            <a:pPr marL="0" indent="0">
              <a:buNone/>
            </a:pPr>
            <a:r>
              <a:rPr lang="en-CA" sz="1800" b="1" dirty="0"/>
              <a:t>Networking and Tech Support students</a:t>
            </a:r>
            <a:r>
              <a:rPr lang="en-CA" sz="1800" dirty="0"/>
              <a:t> use a text editor to </a:t>
            </a:r>
            <a:r>
              <a:rPr lang="en-CA" sz="1800" b="1" dirty="0"/>
              <a:t>edit configuration files</a:t>
            </a:r>
            <a:r>
              <a:rPr lang="en-CA" sz="1800" dirty="0"/>
              <a:t>. </a:t>
            </a:r>
          </a:p>
          <a:p>
            <a:pPr marL="0" indent="0">
              <a:buNone/>
            </a:pPr>
            <a:r>
              <a:rPr lang="en-CA" sz="1800" dirty="0"/>
              <a:t>Throughout their program, students will become familiar with the process of </a:t>
            </a:r>
            <a:r>
              <a:rPr lang="en-CA" sz="1800" b="1" dirty="0"/>
              <a:t>installing</a:t>
            </a:r>
            <a:r>
              <a:rPr lang="en-CA" sz="1800" dirty="0"/>
              <a:t>, </a:t>
            </a:r>
            <a:r>
              <a:rPr lang="en-CA" sz="1800" b="1" dirty="0"/>
              <a:t>configuring</a:t>
            </a:r>
            <a:r>
              <a:rPr lang="en-CA" sz="1800" dirty="0"/>
              <a:t>, and </a:t>
            </a:r>
            <a:r>
              <a:rPr lang="en-CA" sz="1800" b="1" dirty="0"/>
              <a:t>running</a:t>
            </a:r>
            <a:r>
              <a:rPr lang="en-CA" sz="1800" dirty="0"/>
              <a:t> network services on their Linux servers.</a:t>
            </a:r>
          </a:p>
          <a:p>
            <a:pPr marL="0" indent="0">
              <a:buNone/>
            </a:pPr>
            <a:r>
              <a:rPr lang="en-CA" sz="1800" dirty="0"/>
              <a:t>Text editors are an important tools to help setup but also "</a:t>
            </a:r>
            <a:r>
              <a:rPr lang="en-CA" sz="1800" b="1" dirty="0"/>
              <a:t>tweak</a:t>
            </a:r>
            <a:r>
              <a:rPr lang="en-CA" sz="1800" dirty="0"/>
              <a:t>" or make </a:t>
            </a:r>
            <a:r>
              <a:rPr lang="en-CA" sz="1800" b="1" dirty="0"/>
              <a:t>periodic changes in networking services configuration</a:t>
            </a:r>
            <a:r>
              <a:rPr lang="en-CA" sz="1800" dirty="0"/>
              <a:t>.</a:t>
            </a:r>
            <a:endParaRPr lang="en-US" sz="1800" dirty="0"/>
          </a:p>
        </p:txBody>
      </p:sp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DA00BDC-604C-FF48-B2DC-02FF3A673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833" y="2703496"/>
            <a:ext cx="3945795" cy="20445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9479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654942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Text Editors</a:t>
            </a:r>
            <a:endParaRPr lang="en-CA" dirty="0"/>
          </a:p>
          <a:p>
            <a:pPr marL="0" indent="0">
              <a:buNone/>
            </a:pPr>
            <a:r>
              <a:rPr lang="en-CA" sz="1800" dirty="0"/>
              <a:t>Regardless of the IT stream that they are in, it is useful for students to </a:t>
            </a:r>
            <a:r>
              <a:rPr lang="en-CA" sz="1800" b="1" dirty="0"/>
              <a:t>expose themselves to different text editors and then use one that they feel most comfortable working with</a:t>
            </a:r>
            <a:r>
              <a:rPr lang="en-CA" sz="1800" dirty="0"/>
              <a:t>. </a:t>
            </a:r>
          </a:p>
          <a:p>
            <a:pPr marL="0" indent="0">
              <a:buNone/>
            </a:pPr>
            <a:r>
              <a:rPr lang="en-CA" sz="1800" dirty="0"/>
              <a:t>The two most readily-available command line text editors in Linux are </a:t>
            </a: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CA" sz="1800" dirty="0"/>
              <a:t> and </a:t>
            </a: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</a:t>
            </a:r>
            <a:r>
              <a:rPr lang="en-CA" sz="1800" dirty="0"/>
              <a:t>. </a:t>
            </a:r>
            <a:endParaRPr lang="en-US" sz="18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08721AE-ADEA-014B-AF73-C4AD76AE8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2246" y="1619967"/>
            <a:ext cx="2793023" cy="19654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9574055-CB26-DF4D-8851-BBAB317FC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2246" y="4084698"/>
            <a:ext cx="2813648" cy="20344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9603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5535009" cy="47557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2200" b="1" dirty="0"/>
              <a:t>Nano Text Editor</a:t>
            </a:r>
            <a:endParaRPr lang="en-CA" sz="2200" dirty="0"/>
          </a:p>
          <a:p>
            <a:pPr marL="0" indent="0">
              <a:buNone/>
            </a:pPr>
            <a:r>
              <a:rPr lang="en-CA" sz="1800" dirty="0"/>
              <a:t>The </a:t>
            </a:r>
            <a:r>
              <a:rPr lang="en-CA" sz="1800" b="1" dirty="0"/>
              <a:t>nano</a:t>
            </a:r>
            <a:r>
              <a:rPr lang="en-CA" sz="1800" dirty="0"/>
              <a:t> text editor is considered to be an easy-to-use text editor.  When using the nano text editor, you are placed in </a:t>
            </a:r>
            <a:r>
              <a:rPr lang="en-CA" sz="1800" b="1" dirty="0"/>
              <a:t>INPUT</a:t>
            </a:r>
            <a:r>
              <a:rPr lang="en-CA" sz="1800" dirty="0"/>
              <a:t> mode, to enter text immediately.</a:t>
            </a:r>
            <a:endParaRPr lang="en-CA" dirty="0"/>
          </a:p>
          <a:p>
            <a:pPr marL="0" indent="0">
              <a:buNone/>
            </a:pPr>
            <a:r>
              <a:rPr lang="en-CA" sz="1800" dirty="0"/>
              <a:t>Nano editing </a:t>
            </a:r>
            <a:r>
              <a:rPr lang="en-CA" sz="1800" b="1" dirty="0"/>
              <a:t>commands</a:t>
            </a:r>
            <a:r>
              <a:rPr lang="en-CA" sz="1800" dirty="0"/>
              <a:t> typically consist of the</a:t>
            </a:r>
            <a:r>
              <a:rPr lang="en-CA" sz="1800" b="1" dirty="0"/>
              <a:t> ^</a:t>
            </a:r>
            <a:r>
              <a:rPr lang="en-CA" sz="1800" dirty="0"/>
              <a:t> symbol </a:t>
            </a:r>
            <a:br>
              <a:rPr lang="en-CA" sz="1800" dirty="0"/>
            </a:br>
            <a:r>
              <a:rPr lang="en-CA" sz="1800" dirty="0"/>
              <a:t>which represents the </a:t>
            </a: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&lt;ctrl&gt;</a:t>
            </a:r>
            <a:r>
              <a:rPr lang="en-CA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CA" sz="1800" dirty="0"/>
              <a:t>key followed by a character.</a:t>
            </a:r>
          </a:p>
          <a:p>
            <a:pPr marL="0" indent="0">
              <a:buNone/>
            </a:pPr>
            <a:r>
              <a:rPr lang="en-CA" sz="1800" b="1" dirty="0"/>
              <a:t>NOTE: </a:t>
            </a:r>
            <a:r>
              <a:rPr lang="en-CA" sz="1800" dirty="0"/>
              <a:t>There is no </a:t>
            </a:r>
            <a:r>
              <a:rPr lang="en-CA" sz="1800" b="1" dirty="0"/>
              <a:t>undo</a:t>
            </a:r>
            <a:r>
              <a:rPr lang="en-CA" sz="1800" dirty="0"/>
              <a:t> command in Nano!</a:t>
            </a:r>
          </a:p>
          <a:p>
            <a:pPr marL="0" indent="0">
              <a:buNone/>
            </a:pPr>
            <a:r>
              <a:rPr lang="en-CA" sz="1800" dirty="0"/>
              <a:t>The table on the right list a few Nano commands</a:t>
            </a:r>
            <a:br>
              <a:rPr lang="en-CA" sz="1800" dirty="0"/>
            </a:br>
            <a:r>
              <a:rPr lang="en-CA" sz="1800" dirty="0"/>
              <a:t>and their purpose.  Refer to </a:t>
            </a:r>
            <a:r>
              <a:rPr lang="en-CA" sz="1800" b="1" dirty="0"/>
              <a:t>week 2 notes </a:t>
            </a:r>
            <a:r>
              <a:rPr lang="en-CA" sz="1800" dirty="0"/>
              <a:t>for a</a:t>
            </a:r>
            <a:br>
              <a:rPr lang="en-CA" sz="1800" dirty="0"/>
            </a:br>
            <a:r>
              <a:rPr lang="en-CA" sz="1800" b="1" dirty="0"/>
              <a:t>nano reference sheet.</a:t>
            </a:r>
          </a:p>
          <a:p>
            <a:pPr marL="0" indent="0">
              <a:buNone/>
            </a:pPr>
            <a:r>
              <a:rPr lang="en-CA" sz="1800" b="1" dirty="0"/>
              <a:t>NOTE:  </a:t>
            </a:r>
            <a:r>
              <a:rPr lang="en-CA" sz="1800" dirty="0"/>
              <a:t>In the Nano reference sheet</a:t>
            </a:r>
            <a:r>
              <a:rPr lang="en-CA" sz="1800" b="1" dirty="0"/>
              <a:t>, </a:t>
            </a:r>
            <a:r>
              <a:rPr lang="en-CA" sz="1800" dirty="0"/>
              <a:t>the letter </a:t>
            </a: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CA" sz="1800" dirty="0"/>
              <a:t> represents the </a:t>
            </a: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&lt;esc&gt; </a:t>
            </a:r>
            <a:r>
              <a:rPr lang="en-CA" sz="1800" dirty="0"/>
              <a:t>key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E4DE5DB-FC6B-BE45-9403-1A230C80F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0" y="540391"/>
            <a:ext cx="3640138" cy="1166422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C0A930-41A9-E140-8B59-C8ED71CF2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829553"/>
              </p:ext>
            </p:extLst>
          </p:nvPr>
        </p:nvGraphicFramePr>
        <p:xfrm>
          <a:off x="6986588" y="2781447"/>
          <a:ext cx="4940300" cy="28519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45937">
                  <a:extLst>
                    <a:ext uri="{9D8B030D-6E8A-4147-A177-3AD203B41FA5}">
                      <a16:colId xmlns:a16="http://schemas.microsoft.com/office/drawing/2014/main" val="1661098174"/>
                    </a:ext>
                  </a:extLst>
                </a:gridCol>
                <a:gridCol w="2894363">
                  <a:extLst>
                    <a:ext uri="{9D8B030D-6E8A-4147-A177-3AD203B41FA5}">
                      <a16:colId xmlns:a16="http://schemas.microsoft.com/office/drawing/2014/main" val="2191190873"/>
                    </a:ext>
                  </a:extLst>
                </a:gridCol>
              </a:tblGrid>
              <a:tr h="333405">
                <a:tc>
                  <a:txBody>
                    <a:bodyPr/>
                    <a:lstStyle/>
                    <a:p>
                      <a:r>
                        <a:rPr lang="en-US" sz="1400" dirty="0"/>
                        <a:t>Key Combination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49912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&lt;ctrl&gt;&lt;space&gt; ,</a:t>
                      </a:r>
                      <a:b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&lt;esc&gt;&lt;space&gt;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Move forward / backward one 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28855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&lt;ctrl&gt;a , &lt;ctrl&gt;e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Move to beginning / end of 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903416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&lt;ctrl&gt;k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 line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58861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&lt;esc&gt;6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Copy Line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660417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&lt;ctrl&gt;u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Paste Cut / Copied Text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851204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&lt;ctrl&gt;g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Display help screen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885464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&lt;ctrl&gt;x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Save and exit editing 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77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13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9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</a:p>
          <a:p>
            <a:pPr marL="0" indent="0">
              <a:buNone/>
            </a:pPr>
            <a:r>
              <a:rPr lang="en-CA" sz="1600" dirty="0"/>
              <a:t>Your instructor will demonstrate how to create and edit a text file using the nano text editor.</a:t>
            </a:r>
            <a:endParaRPr lang="en-CA" sz="2400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8858BEA-E38A-AE4D-90AF-D318C05BF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08851" y="697566"/>
            <a:ext cx="1263139" cy="126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Text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06813"/>
            <a:ext cx="5230575" cy="47557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</a:t>
            </a:r>
            <a:r>
              <a:rPr lang="en-CA" sz="2200" b="1" dirty="0"/>
              <a:t>  Text Editor</a:t>
            </a:r>
            <a:endParaRPr lang="en-CA" sz="2200" dirty="0"/>
          </a:p>
          <a:p>
            <a:pPr marL="0" indent="0">
              <a:buNone/>
            </a:pPr>
            <a:r>
              <a:rPr lang="en-CA" sz="1900" dirty="0"/>
              <a:t>The </a:t>
            </a:r>
            <a:r>
              <a:rPr lang="en-CA" sz="1900" b="1" dirty="0"/>
              <a:t>vi</a:t>
            </a:r>
            <a:r>
              <a:rPr lang="en-CA" sz="1900" dirty="0"/>
              <a:t> (</a:t>
            </a:r>
            <a:r>
              <a:rPr lang="en-CA" sz="1900" b="1" dirty="0"/>
              <a:t>vim</a:t>
            </a:r>
            <a:r>
              <a:rPr lang="en-CA" sz="1900" dirty="0"/>
              <a:t>) text editor (although taking longer to learn) </a:t>
            </a:r>
            <a:br>
              <a:rPr lang="en-CA" sz="1900" dirty="0"/>
            </a:br>
            <a:r>
              <a:rPr lang="en-CA" sz="1900" dirty="0"/>
              <a:t>has outstanding features to increase coding productivity.</a:t>
            </a:r>
          </a:p>
          <a:p>
            <a:pPr marL="0" indent="0">
              <a:buNone/>
            </a:pPr>
            <a:r>
              <a:rPr lang="en-CA" sz="1900" dirty="0"/>
              <a:t>The major different between nano and vi is that </a:t>
            </a:r>
            <a:r>
              <a:rPr lang="en-CA" sz="1900" b="1" dirty="0"/>
              <a:t>vi starts in COMMAND LINE mode</a:t>
            </a:r>
            <a:r>
              <a:rPr lang="en-CA" sz="1900" dirty="0"/>
              <a:t>.  You need to issue letter commands to perform text editing or press colon  “: ”  to enter last line mode to issue more complex commands. </a:t>
            </a:r>
          </a:p>
          <a:p>
            <a:pPr marL="0" indent="0">
              <a:buNone/>
            </a:pPr>
            <a:r>
              <a:rPr lang="en-CA" sz="1900" dirty="0"/>
              <a:t>To make it easier to learn how to use this text editor, an </a:t>
            </a:r>
            <a:r>
              <a:rPr lang="en-CA" sz="1900" b="1" dirty="0"/>
              <a:t>online tutorial</a:t>
            </a:r>
            <a:r>
              <a:rPr lang="en-CA" sz="1900" dirty="0"/>
              <a:t> was created (two decades ago) to provide you "hands-on" experience in command editing techniques.</a:t>
            </a:r>
          </a:p>
          <a:p>
            <a:pPr marL="0" indent="0">
              <a:buNone/>
            </a:pPr>
            <a:r>
              <a:rPr lang="en-CA" sz="1900" dirty="0"/>
              <a:t>To run this tutorial, issue the following command in Matrix:</a:t>
            </a:r>
            <a:br>
              <a:rPr lang="en-CA" sz="1900" dirty="0"/>
            </a:br>
            <a:r>
              <a:rPr lang="en-CA" sz="1900" b="1" dirty="0">
                <a:solidFill>
                  <a:srgbClr val="0070C0"/>
                </a:solidFill>
              </a:rPr>
              <a:t>/home/</a:t>
            </a:r>
            <a:r>
              <a:rPr lang="en-CA" sz="1900" b="1" dirty="0" err="1">
                <a:solidFill>
                  <a:srgbClr val="0070C0"/>
                </a:solidFill>
              </a:rPr>
              <a:t>murray.saul</a:t>
            </a:r>
            <a:r>
              <a:rPr lang="en-CA" sz="1900" b="1" dirty="0">
                <a:solidFill>
                  <a:srgbClr val="0070C0"/>
                </a:solidFill>
              </a:rPr>
              <a:t>/vi-tutorial</a:t>
            </a:r>
          </a:p>
          <a:p>
            <a:pPr marL="0" indent="0">
              <a:buNone/>
            </a:pPr>
            <a:r>
              <a:rPr lang="en-CA" sz="1900" dirty="0"/>
              <a:t>You can refer to your </a:t>
            </a:r>
            <a:r>
              <a:rPr lang="en-CA" sz="1900" b="1" dirty="0"/>
              <a:t>week 2 notes </a:t>
            </a:r>
            <a:r>
              <a:rPr lang="en-CA" sz="1900" dirty="0"/>
              <a:t>for a </a:t>
            </a:r>
            <a:r>
              <a:rPr lang="en-CA" sz="1900" b="1" dirty="0"/>
              <a:t>vi command reference sheet</a:t>
            </a:r>
            <a:r>
              <a:rPr lang="en-CA" sz="1900" dirty="0"/>
              <a:t>.</a:t>
            </a:r>
            <a:endParaRPr lang="en-US" sz="19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653E4C-6350-1F43-8CAD-F601B8143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9646" y="1106408"/>
            <a:ext cx="4234961" cy="1494692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D51D1AC-CD41-E948-B387-A6CA75395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18237"/>
              </p:ext>
            </p:extLst>
          </p:nvPr>
        </p:nvGraphicFramePr>
        <p:xfrm>
          <a:off x="7014307" y="3201505"/>
          <a:ext cx="4940300" cy="33340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45937">
                  <a:extLst>
                    <a:ext uri="{9D8B030D-6E8A-4147-A177-3AD203B41FA5}">
                      <a16:colId xmlns:a16="http://schemas.microsoft.com/office/drawing/2014/main" val="1661098174"/>
                    </a:ext>
                  </a:extLst>
                </a:gridCol>
                <a:gridCol w="2894363">
                  <a:extLst>
                    <a:ext uri="{9D8B030D-6E8A-4147-A177-3AD203B41FA5}">
                      <a16:colId xmlns:a16="http://schemas.microsoft.com/office/drawing/2014/main" val="2191190873"/>
                    </a:ext>
                  </a:extLst>
                </a:gridCol>
              </a:tblGrid>
              <a:tr h="333405">
                <a:tc>
                  <a:txBody>
                    <a:bodyPr/>
                    <a:lstStyle/>
                    <a:p>
                      <a:r>
                        <a:rPr lang="en-US" sz="1400" dirty="0"/>
                        <a:t>Key Combination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49912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Enter </a:t>
                      </a:r>
                      <a:r>
                        <a:rPr lang="en-US" sz="1400" b="1" dirty="0"/>
                        <a:t>INSERT</a:t>
                      </a:r>
                      <a:r>
                        <a:rPr lang="en-US" sz="1400" dirty="0"/>
                        <a:t> mode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053830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&lt;esc&gt;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Return to COMMAND mode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553816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 , 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Move forward / backward one 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28855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,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Move to beginning / end of 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903416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dd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 line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58861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yy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Copy Line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660417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 , P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Paste below / above line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851204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CA" sz="14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:help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Display help screen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885464"/>
                  </a:ext>
                </a:extLst>
              </a:tr>
              <a:tr h="3334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Save and exit editing 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77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40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Managing Directories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5898791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</a:p>
          <a:p>
            <a:pPr marL="0" indent="0">
              <a:buNone/>
            </a:pPr>
            <a:r>
              <a:rPr lang="en-CA" sz="1600" dirty="0"/>
              <a:t>Your instructor will demonstrate how to create and edit a text file using the </a:t>
            </a:r>
            <a:r>
              <a:rPr lang="en-CA" sz="1600" b="1" dirty="0"/>
              <a:t>vi</a:t>
            </a:r>
            <a:r>
              <a:rPr lang="en-CA" sz="1600" dirty="0"/>
              <a:t> text editor.</a:t>
            </a:r>
            <a:br>
              <a:rPr lang="en-CA" sz="1600" dirty="0"/>
            </a:br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8858BEA-E38A-AE4D-90AF-D318C05BF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08851" y="697566"/>
            <a:ext cx="1263139" cy="126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78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7962</TotalTime>
  <Words>1255</Words>
  <Application>Microsoft Office PowerPoint</Application>
  <PresentationFormat>Widescreen</PresentationFormat>
  <Paragraphs>143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Gallery</vt:lpstr>
      <vt:lpstr>  ULI101:  Introduction to Unix / Linux and the Internet         Week2:  lesson 2     managing text files:    USING Text editors to create &amp; edit a text file    managing text file content</vt:lpstr>
      <vt:lpstr>Lesson 2  topics</vt:lpstr>
      <vt:lpstr>Creating Text Files</vt:lpstr>
      <vt:lpstr>Creating Text Files</vt:lpstr>
      <vt:lpstr>Creating Text Files</vt:lpstr>
      <vt:lpstr>Creating Text Files</vt:lpstr>
      <vt:lpstr>Managing Directories</vt:lpstr>
      <vt:lpstr>Creating Text Files</vt:lpstr>
      <vt:lpstr>Managing Directories</vt:lpstr>
      <vt:lpstr>Managing text files</vt:lpstr>
      <vt:lpstr>Managing text files</vt:lpstr>
      <vt:lpstr>Managing text files</vt:lpstr>
      <vt:lpstr>Managing Directories</vt:lpstr>
      <vt:lpstr>Hands-on Time / 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SYST28296</dc:title>
  <dc:creator>Saul, Jennifer</dc:creator>
  <cp:lastModifiedBy>Chris Johnson</cp:lastModifiedBy>
  <cp:revision>479</cp:revision>
  <dcterms:created xsi:type="dcterms:W3CDTF">2019-04-25T17:31:46Z</dcterms:created>
  <dcterms:modified xsi:type="dcterms:W3CDTF">2022-01-09T19:55:04Z</dcterms:modified>
</cp:coreProperties>
</file>